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285" r:id="rId2"/>
    <p:sldId id="345" r:id="rId3"/>
    <p:sldId id="256" r:id="rId4"/>
    <p:sldId id="323" r:id="rId5"/>
    <p:sldId id="311" r:id="rId6"/>
    <p:sldId id="317" r:id="rId7"/>
    <p:sldId id="318" r:id="rId8"/>
    <p:sldId id="315" r:id="rId9"/>
    <p:sldId id="321" r:id="rId10"/>
    <p:sldId id="342" r:id="rId11"/>
    <p:sldId id="325" r:id="rId12"/>
    <p:sldId id="326" r:id="rId13"/>
    <p:sldId id="327" r:id="rId14"/>
    <p:sldId id="330" r:id="rId15"/>
    <p:sldId id="271" r:id="rId16"/>
    <p:sldId id="272" r:id="rId17"/>
    <p:sldId id="331" r:id="rId18"/>
    <p:sldId id="332" r:id="rId19"/>
    <p:sldId id="344" r:id="rId20"/>
    <p:sldId id="333" r:id="rId21"/>
    <p:sldId id="334" r:id="rId22"/>
    <p:sldId id="264" r:id="rId23"/>
    <p:sldId id="273" r:id="rId24"/>
    <p:sldId id="275" r:id="rId25"/>
    <p:sldId id="276" r:id="rId26"/>
    <p:sldId id="335" r:id="rId27"/>
    <p:sldId id="336" r:id="rId28"/>
    <p:sldId id="292" r:id="rId29"/>
    <p:sldId id="337" r:id="rId30"/>
    <p:sldId id="34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e Willcox" initials="JW"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152"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5D078E-218D-4984-8E89-13FAB1E1A8DE}" type="doc">
      <dgm:prSet loTypeId="urn:microsoft.com/office/officeart/2005/8/layout/radial2" loCatId="relationship" qsTypeId="urn:microsoft.com/office/officeart/2005/8/quickstyle/simple1" qsCatId="simple" csTypeId="urn:microsoft.com/office/officeart/2005/8/colors/accent2_5" csCatId="accent2" phldr="1"/>
      <dgm:spPr/>
      <dgm:t>
        <a:bodyPr/>
        <a:lstStyle/>
        <a:p>
          <a:endParaRPr lang="en-US"/>
        </a:p>
      </dgm:t>
    </dgm:pt>
    <dgm:pt modelId="{CB4D5630-DD3E-406D-9555-9852F37A4A2C}">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2800" b="0" dirty="0" smtClean="0">
              <a:solidFill>
                <a:srgbClr val="000000"/>
              </a:solidFill>
              <a:latin typeface="Myriad Web Pro" pitchFamily="34" charset="0"/>
              <a:cs typeface="Mongolian Baiti" pitchFamily="66" charset="0"/>
            </a:rPr>
            <a:t>25%</a:t>
          </a:r>
          <a:endParaRPr lang="en-US" sz="2800" b="0" dirty="0">
            <a:solidFill>
              <a:srgbClr val="000000"/>
            </a:solidFill>
            <a:latin typeface="Myriad Web Pro" pitchFamily="34" charset="0"/>
            <a:cs typeface="Mongolian Baiti" pitchFamily="66" charset="0"/>
          </a:endParaRPr>
        </a:p>
      </dgm:t>
    </dgm:pt>
    <dgm:pt modelId="{BB13D775-AE67-4A3E-AECD-4848A73B0DEE}" type="parTrans" cxnId="{9475A5A1-508B-424D-9B00-FC78A0637736}">
      <dgm:prSet/>
      <dgm:spPr/>
      <dgm:t>
        <a:bodyPr/>
        <a:lstStyle/>
        <a:p>
          <a:endParaRPr lang="en-US" sz="2800" b="0">
            <a:solidFill>
              <a:schemeClr val="tx1"/>
            </a:solidFill>
            <a:latin typeface="Myriad Web Pro" pitchFamily="34" charset="0"/>
            <a:cs typeface="Mongolian Baiti" pitchFamily="66" charset="0"/>
          </a:endParaRPr>
        </a:p>
      </dgm:t>
    </dgm:pt>
    <dgm:pt modelId="{5A62FCFB-C6D9-468F-AAC5-692B46CF74C9}" type="sibTrans" cxnId="{9475A5A1-508B-424D-9B00-FC78A0637736}">
      <dgm:prSet/>
      <dgm:spPr/>
      <dgm:t>
        <a:bodyPr/>
        <a:lstStyle/>
        <a:p>
          <a:endParaRPr lang="en-US" sz="2800" b="0">
            <a:solidFill>
              <a:schemeClr val="tx1"/>
            </a:solidFill>
            <a:latin typeface="Myriad Web Pro" pitchFamily="34" charset="0"/>
            <a:cs typeface="Mongolian Baiti" pitchFamily="66" charset="0"/>
          </a:endParaRPr>
        </a:p>
      </dgm:t>
    </dgm:pt>
    <dgm:pt modelId="{2D7E23C5-5FBC-4AA1-A62A-6E04C24EA477}">
      <dgm:prSet phldrT="[Text]" custT="1"/>
      <dgm:spPr/>
      <dgm:t>
        <a:bodyPr/>
        <a:lstStyle/>
        <a:p>
          <a:r>
            <a:rPr lang="en-US" sz="2800" b="0" dirty="0" smtClean="0">
              <a:solidFill>
                <a:schemeClr val="tx1"/>
              </a:solidFill>
              <a:latin typeface="Myriad Web Pro" pitchFamily="34" charset="0"/>
              <a:cs typeface="Mongolian Baiti" pitchFamily="66" charset="0"/>
            </a:rPr>
            <a:t>IGT</a:t>
          </a:r>
          <a:endParaRPr lang="en-US" sz="2800" b="0" dirty="0">
            <a:solidFill>
              <a:schemeClr val="tx1"/>
            </a:solidFill>
            <a:latin typeface="Myriad Web Pro" pitchFamily="34" charset="0"/>
            <a:cs typeface="Mongolian Baiti" pitchFamily="66" charset="0"/>
          </a:endParaRPr>
        </a:p>
      </dgm:t>
    </dgm:pt>
    <dgm:pt modelId="{D9590B36-E4C0-426D-8AB0-DE784A6B7F3F}" type="parTrans" cxnId="{A83CDFB5-67EB-4BED-8082-80A8E6C5D780}">
      <dgm:prSet/>
      <dgm:spPr/>
      <dgm:t>
        <a:bodyPr/>
        <a:lstStyle/>
        <a:p>
          <a:endParaRPr lang="en-US" sz="2800" b="0">
            <a:solidFill>
              <a:schemeClr val="tx1"/>
            </a:solidFill>
            <a:latin typeface="Myriad Web Pro" pitchFamily="34" charset="0"/>
            <a:cs typeface="Mongolian Baiti" pitchFamily="66" charset="0"/>
          </a:endParaRPr>
        </a:p>
      </dgm:t>
    </dgm:pt>
    <dgm:pt modelId="{3C424FA7-3551-47A8-8577-653A1512454E}" type="sibTrans" cxnId="{A83CDFB5-67EB-4BED-8082-80A8E6C5D780}">
      <dgm:prSet/>
      <dgm:spPr/>
      <dgm:t>
        <a:bodyPr/>
        <a:lstStyle/>
        <a:p>
          <a:endParaRPr lang="en-US" sz="2800" b="0">
            <a:solidFill>
              <a:schemeClr val="tx1"/>
            </a:solidFill>
            <a:latin typeface="Myriad Web Pro" pitchFamily="34" charset="0"/>
            <a:cs typeface="Mongolian Baiti" pitchFamily="66" charset="0"/>
          </a:endParaRPr>
        </a:p>
      </dgm:t>
    </dgm:pt>
    <dgm:pt modelId="{B100B749-5EA0-4875-98A0-3AFDDF42007F}">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2800" b="0" dirty="0" smtClean="0">
              <a:solidFill>
                <a:srgbClr val="000000"/>
              </a:solidFill>
              <a:latin typeface="Myriad Web Pro" pitchFamily="34" charset="0"/>
              <a:cs typeface="Mongolian Baiti" pitchFamily="66" charset="0"/>
            </a:rPr>
            <a:t>25%</a:t>
          </a:r>
          <a:endParaRPr lang="en-US" sz="2800" b="0" dirty="0">
            <a:solidFill>
              <a:srgbClr val="000000"/>
            </a:solidFill>
            <a:latin typeface="Myriad Web Pro" pitchFamily="34" charset="0"/>
            <a:cs typeface="Mongolian Baiti" pitchFamily="66" charset="0"/>
          </a:endParaRPr>
        </a:p>
      </dgm:t>
    </dgm:pt>
    <dgm:pt modelId="{25DA904C-5835-46A5-806E-DDCDBF12AF11}" type="parTrans" cxnId="{F7239596-8DB0-4A42-91D7-F6F19610A356}">
      <dgm:prSet/>
      <dgm:spPr/>
      <dgm:t>
        <a:bodyPr/>
        <a:lstStyle/>
        <a:p>
          <a:endParaRPr lang="en-US" sz="2800" b="0">
            <a:solidFill>
              <a:schemeClr val="tx1"/>
            </a:solidFill>
            <a:latin typeface="Myriad Web Pro" pitchFamily="34" charset="0"/>
            <a:cs typeface="Mongolian Baiti" pitchFamily="66" charset="0"/>
          </a:endParaRPr>
        </a:p>
      </dgm:t>
    </dgm:pt>
    <dgm:pt modelId="{2864E8BF-E6E9-4EFB-A8D1-D914E918F8A9}" type="sibTrans" cxnId="{F7239596-8DB0-4A42-91D7-F6F19610A356}">
      <dgm:prSet/>
      <dgm:spPr/>
      <dgm:t>
        <a:bodyPr/>
        <a:lstStyle/>
        <a:p>
          <a:endParaRPr lang="en-US" sz="2800" b="0">
            <a:solidFill>
              <a:schemeClr val="tx1"/>
            </a:solidFill>
            <a:latin typeface="Myriad Web Pro" pitchFamily="34" charset="0"/>
            <a:cs typeface="Mongolian Baiti" pitchFamily="66" charset="0"/>
          </a:endParaRPr>
        </a:p>
      </dgm:t>
    </dgm:pt>
    <dgm:pt modelId="{089564B3-B63C-463B-A737-D4098F594CD1}">
      <dgm:prSet phldrT="[Text]" custT="1"/>
      <dgm:spPr/>
      <dgm:t>
        <a:bodyPr/>
        <a:lstStyle/>
        <a:p>
          <a:r>
            <a:rPr lang="en-US" sz="2800" b="0" dirty="0" smtClean="0">
              <a:solidFill>
                <a:schemeClr val="tx1"/>
              </a:solidFill>
              <a:latin typeface="Myriad Web Pro" pitchFamily="34" charset="0"/>
              <a:cs typeface="Mongolian Baiti" pitchFamily="66" charset="0"/>
            </a:rPr>
            <a:t>Normal</a:t>
          </a:r>
          <a:endParaRPr lang="en-US" sz="2800" b="0" dirty="0">
            <a:solidFill>
              <a:schemeClr val="tx1"/>
            </a:solidFill>
            <a:latin typeface="Myriad Web Pro" pitchFamily="34" charset="0"/>
            <a:cs typeface="Mongolian Baiti" pitchFamily="66" charset="0"/>
          </a:endParaRPr>
        </a:p>
      </dgm:t>
    </dgm:pt>
    <dgm:pt modelId="{9C1BE4CF-100C-4BF9-9484-592ABC95083A}" type="parTrans" cxnId="{E9923898-B960-4B4A-A7C2-4C7CD714E955}">
      <dgm:prSet/>
      <dgm:spPr/>
      <dgm:t>
        <a:bodyPr/>
        <a:lstStyle/>
        <a:p>
          <a:endParaRPr lang="en-US" sz="2800" b="0">
            <a:solidFill>
              <a:schemeClr val="tx1"/>
            </a:solidFill>
            <a:latin typeface="Myriad Web Pro" pitchFamily="34" charset="0"/>
            <a:cs typeface="Mongolian Baiti" pitchFamily="66" charset="0"/>
          </a:endParaRPr>
        </a:p>
      </dgm:t>
    </dgm:pt>
    <dgm:pt modelId="{1A9FD1DB-4E0E-4ACF-9A4D-D8A5BEF2AF90}" type="sibTrans" cxnId="{E9923898-B960-4B4A-A7C2-4C7CD714E955}">
      <dgm:prSet/>
      <dgm:spPr/>
      <dgm:t>
        <a:bodyPr/>
        <a:lstStyle/>
        <a:p>
          <a:endParaRPr lang="en-US" sz="2800" b="0">
            <a:solidFill>
              <a:schemeClr val="tx1"/>
            </a:solidFill>
            <a:latin typeface="Myriad Web Pro" pitchFamily="34" charset="0"/>
            <a:cs typeface="Mongolian Baiti" pitchFamily="66" charset="0"/>
          </a:endParaRPr>
        </a:p>
      </dgm:t>
    </dgm:pt>
    <dgm:pt modelId="{7BE806F2-6942-4CD8-8BEC-CADFC38FED1F}">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2800" b="0" dirty="0" smtClean="0">
              <a:solidFill>
                <a:srgbClr val="000000"/>
              </a:solidFill>
              <a:latin typeface="Myriad Web Pro" pitchFamily="34" charset="0"/>
              <a:cs typeface="Mongolian Baiti" pitchFamily="66" charset="0"/>
            </a:rPr>
            <a:t>50%</a:t>
          </a:r>
          <a:endParaRPr lang="en-US" sz="2800" b="0" dirty="0">
            <a:solidFill>
              <a:srgbClr val="000000"/>
            </a:solidFill>
            <a:latin typeface="Myriad Web Pro" pitchFamily="34" charset="0"/>
            <a:cs typeface="Mongolian Baiti" pitchFamily="66" charset="0"/>
          </a:endParaRPr>
        </a:p>
      </dgm:t>
    </dgm:pt>
    <dgm:pt modelId="{E1659025-F439-4C8C-8CB6-BF4065687636}" type="parTrans" cxnId="{0400A729-255F-4166-900A-028E37499994}">
      <dgm:prSet/>
      <dgm:spPr/>
      <dgm:t>
        <a:bodyPr/>
        <a:lstStyle/>
        <a:p>
          <a:endParaRPr lang="en-US" sz="2800" b="0">
            <a:solidFill>
              <a:schemeClr val="tx1"/>
            </a:solidFill>
            <a:latin typeface="Myriad Web Pro" pitchFamily="34" charset="0"/>
            <a:cs typeface="Mongolian Baiti" pitchFamily="66" charset="0"/>
          </a:endParaRPr>
        </a:p>
      </dgm:t>
    </dgm:pt>
    <dgm:pt modelId="{73FCFE5D-1276-45B6-9FED-62E8284BB84F}" type="sibTrans" cxnId="{0400A729-255F-4166-900A-028E37499994}">
      <dgm:prSet/>
      <dgm:spPr/>
      <dgm:t>
        <a:bodyPr/>
        <a:lstStyle/>
        <a:p>
          <a:endParaRPr lang="en-US" sz="2800" b="0">
            <a:solidFill>
              <a:schemeClr val="tx1"/>
            </a:solidFill>
            <a:latin typeface="Myriad Web Pro" pitchFamily="34" charset="0"/>
            <a:cs typeface="Mongolian Baiti" pitchFamily="66" charset="0"/>
          </a:endParaRPr>
        </a:p>
      </dgm:t>
    </dgm:pt>
    <dgm:pt modelId="{0F8F438C-9C9E-4C2A-A7B6-19A3F4EA7BBF}">
      <dgm:prSet phldrT="[Text]" custT="1"/>
      <dgm:spPr/>
      <dgm:t>
        <a:bodyPr/>
        <a:lstStyle/>
        <a:p>
          <a:r>
            <a:rPr lang="en-US" sz="2800" b="0" dirty="0" smtClean="0">
              <a:solidFill>
                <a:schemeClr val="tx1"/>
              </a:solidFill>
              <a:latin typeface="Myriad Web Pro" pitchFamily="34" charset="0"/>
              <a:cs typeface="Mongolian Baiti" pitchFamily="66" charset="0"/>
            </a:rPr>
            <a:t>T2DM</a:t>
          </a:r>
          <a:endParaRPr lang="en-US" sz="2800" b="0" dirty="0">
            <a:solidFill>
              <a:schemeClr val="tx1"/>
            </a:solidFill>
            <a:latin typeface="Myriad Web Pro" pitchFamily="34" charset="0"/>
            <a:cs typeface="Mongolian Baiti" pitchFamily="66" charset="0"/>
          </a:endParaRPr>
        </a:p>
      </dgm:t>
    </dgm:pt>
    <dgm:pt modelId="{942DBB9E-FF86-4433-B50E-FB0A5D9C98C5}" type="parTrans" cxnId="{05D6DB56-2C3E-472B-872A-961416F4C8B5}">
      <dgm:prSet/>
      <dgm:spPr/>
      <dgm:t>
        <a:bodyPr/>
        <a:lstStyle/>
        <a:p>
          <a:endParaRPr lang="en-US" sz="2800" b="0">
            <a:solidFill>
              <a:schemeClr val="tx1"/>
            </a:solidFill>
            <a:latin typeface="Myriad Web Pro" pitchFamily="34" charset="0"/>
            <a:cs typeface="Mongolian Baiti" pitchFamily="66" charset="0"/>
          </a:endParaRPr>
        </a:p>
      </dgm:t>
    </dgm:pt>
    <dgm:pt modelId="{6AA9E8B1-3544-4176-8DB0-A59A539C2CC3}" type="sibTrans" cxnId="{05D6DB56-2C3E-472B-872A-961416F4C8B5}">
      <dgm:prSet/>
      <dgm:spPr/>
      <dgm:t>
        <a:bodyPr/>
        <a:lstStyle/>
        <a:p>
          <a:endParaRPr lang="en-US" sz="2800" b="0">
            <a:solidFill>
              <a:schemeClr val="tx1"/>
            </a:solidFill>
            <a:latin typeface="Myriad Web Pro" pitchFamily="34" charset="0"/>
            <a:cs typeface="Mongolian Baiti" pitchFamily="66" charset="0"/>
          </a:endParaRPr>
        </a:p>
      </dgm:t>
    </dgm:pt>
    <dgm:pt modelId="{34F8ED5E-73F4-41E1-A9B5-EC5B4412141C}" type="pres">
      <dgm:prSet presAssocID="{6C5D078E-218D-4984-8E89-13FAB1E1A8DE}" presName="composite" presStyleCnt="0">
        <dgm:presLayoutVars>
          <dgm:chMax val="5"/>
          <dgm:dir/>
          <dgm:animLvl val="ctr"/>
          <dgm:resizeHandles val="exact"/>
        </dgm:presLayoutVars>
      </dgm:prSet>
      <dgm:spPr/>
      <dgm:t>
        <a:bodyPr/>
        <a:lstStyle/>
        <a:p>
          <a:endParaRPr lang="en-US"/>
        </a:p>
      </dgm:t>
    </dgm:pt>
    <dgm:pt modelId="{D4B9B6A9-3B7F-45F1-A11E-6152993E8A8A}" type="pres">
      <dgm:prSet presAssocID="{6C5D078E-218D-4984-8E89-13FAB1E1A8DE}" presName="cycle" presStyleCnt="0"/>
      <dgm:spPr/>
    </dgm:pt>
    <dgm:pt modelId="{75AA06C0-70E8-454E-A0D6-95D93F411305}" type="pres">
      <dgm:prSet presAssocID="{6C5D078E-218D-4984-8E89-13FAB1E1A8DE}" presName="centerShape" presStyleCnt="0"/>
      <dgm:spPr/>
    </dgm:pt>
    <dgm:pt modelId="{50EA62F0-C665-4993-857A-988BCDCE48E4}" type="pres">
      <dgm:prSet presAssocID="{6C5D078E-218D-4984-8E89-13FAB1E1A8DE}" presName="connSite" presStyleLbl="node1" presStyleIdx="0" presStyleCnt="4"/>
      <dgm:spPr/>
    </dgm:pt>
    <dgm:pt modelId="{EF4D7C26-5102-4B93-B6A4-C67CA56E6527}" type="pres">
      <dgm:prSet presAssocID="{6C5D078E-218D-4984-8E89-13FAB1E1A8DE}" presName="visible" presStyleLbl="node1" presStyleIdx="0" presStyleCnt="4">
        <dgm:style>
          <a:lnRef idx="0">
            <a:schemeClr val="accent2"/>
          </a:lnRef>
          <a:fillRef idx="3">
            <a:schemeClr val="accent2"/>
          </a:fillRef>
          <a:effectRef idx="3">
            <a:schemeClr val="accent2"/>
          </a:effectRef>
          <a:fontRef idx="minor">
            <a:schemeClr val="lt1"/>
          </a:fontRef>
        </dgm:style>
      </dgm:prSet>
      <dgm:spPr/>
    </dgm:pt>
    <dgm:pt modelId="{D3552533-949F-4607-BA65-B1184FFBCC6E}" type="pres">
      <dgm:prSet presAssocID="{BB13D775-AE67-4A3E-AECD-4848A73B0DEE}" presName="Name25" presStyleLbl="parChTrans1D1" presStyleIdx="0" presStyleCnt="3"/>
      <dgm:spPr/>
      <dgm:t>
        <a:bodyPr/>
        <a:lstStyle/>
        <a:p>
          <a:endParaRPr lang="en-US"/>
        </a:p>
      </dgm:t>
    </dgm:pt>
    <dgm:pt modelId="{8985B227-78A4-4DA0-B001-ACFA4BB018DB}" type="pres">
      <dgm:prSet presAssocID="{CB4D5630-DD3E-406D-9555-9852F37A4A2C}" presName="node" presStyleCnt="0"/>
      <dgm:spPr/>
    </dgm:pt>
    <dgm:pt modelId="{A8A2BE9A-0604-4B44-9902-0C2EF04280D7}" type="pres">
      <dgm:prSet presAssocID="{CB4D5630-DD3E-406D-9555-9852F37A4A2C}" presName="parentNode" presStyleLbl="node1" presStyleIdx="1" presStyleCnt="4">
        <dgm:presLayoutVars>
          <dgm:chMax val="1"/>
          <dgm:bulletEnabled val="1"/>
        </dgm:presLayoutVars>
      </dgm:prSet>
      <dgm:spPr/>
      <dgm:t>
        <a:bodyPr/>
        <a:lstStyle/>
        <a:p>
          <a:endParaRPr lang="en-US"/>
        </a:p>
      </dgm:t>
    </dgm:pt>
    <dgm:pt modelId="{B12DE407-22E4-42B6-A07A-A1A854298D06}" type="pres">
      <dgm:prSet presAssocID="{CB4D5630-DD3E-406D-9555-9852F37A4A2C}" presName="childNode" presStyleLbl="revTx" presStyleIdx="0" presStyleCnt="3">
        <dgm:presLayoutVars>
          <dgm:bulletEnabled val="1"/>
        </dgm:presLayoutVars>
      </dgm:prSet>
      <dgm:spPr/>
      <dgm:t>
        <a:bodyPr/>
        <a:lstStyle/>
        <a:p>
          <a:endParaRPr lang="en-US"/>
        </a:p>
      </dgm:t>
    </dgm:pt>
    <dgm:pt modelId="{FF024087-BA93-4E45-90E4-9AF0985D6D64}" type="pres">
      <dgm:prSet presAssocID="{25DA904C-5835-46A5-806E-DDCDBF12AF11}" presName="Name25" presStyleLbl="parChTrans1D1" presStyleIdx="1" presStyleCnt="3"/>
      <dgm:spPr/>
      <dgm:t>
        <a:bodyPr/>
        <a:lstStyle/>
        <a:p>
          <a:endParaRPr lang="en-US"/>
        </a:p>
      </dgm:t>
    </dgm:pt>
    <dgm:pt modelId="{4FA06352-D3D4-4DF0-AC85-2F2508DCCBAD}" type="pres">
      <dgm:prSet presAssocID="{B100B749-5EA0-4875-98A0-3AFDDF42007F}" presName="node" presStyleCnt="0"/>
      <dgm:spPr/>
    </dgm:pt>
    <dgm:pt modelId="{FFEE06F3-E186-4B7D-8035-EEC3264C65A8}" type="pres">
      <dgm:prSet presAssocID="{B100B749-5EA0-4875-98A0-3AFDDF42007F}" presName="parentNode" presStyleLbl="node1" presStyleIdx="2" presStyleCnt="4">
        <dgm:presLayoutVars>
          <dgm:chMax val="1"/>
          <dgm:bulletEnabled val="1"/>
        </dgm:presLayoutVars>
      </dgm:prSet>
      <dgm:spPr/>
      <dgm:t>
        <a:bodyPr/>
        <a:lstStyle/>
        <a:p>
          <a:endParaRPr lang="en-US"/>
        </a:p>
      </dgm:t>
    </dgm:pt>
    <dgm:pt modelId="{4871ABC7-326C-4910-A465-C9D15347CC4E}" type="pres">
      <dgm:prSet presAssocID="{B100B749-5EA0-4875-98A0-3AFDDF42007F}" presName="childNode" presStyleLbl="revTx" presStyleIdx="1" presStyleCnt="3">
        <dgm:presLayoutVars>
          <dgm:bulletEnabled val="1"/>
        </dgm:presLayoutVars>
      </dgm:prSet>
      <dgm:spPr/>
      <dgm:t>
        <a:bodyPr/>
        <a:lstStyle/>
        <a:p>
          <a:endParaRPr lang="en-US"/>
        </a:p>
      </dgm:t>
    </dgm:pt>
    <dgm:pt modelId="{3D2E14DD-393D-4A11-87ED-F3F3DED19537}" type="pres">
      <dgm:prSet presAssocID="{E1659025-F439-4C8C-8CB6-BF4065687636}" presName="Name25" presStyleLbl="parChTrans1D1" presStyleIdx="2" presStyleCnt="3"/>
      <dgm:spPr/>
      <dgm:t>
        <a:bodyPr/>
        <a:lstStyle/>
        <a:p>
          <a:endParaRPr lang="en-US"/>
        </a:p>
      </dgm:t>
    </dgm:pt>
    <dgm:pt modelId="{A4E65BB4-1166-422A-BB1D-C241B0AA9B03}" type="pres">
      <dgm:prSet presAssocID="{7BE806F2-6942-4CD8-8BEC-CADFC38FED1F}" presName="node" presStyleCnt="0"/>
      <dgm:spPr/>
    </dgm:pt>
    <dgm:pt modelId="{CD1A792E-C057-4B81-B8DD-7DB3547AEAC8}" type="pres">
      <dgm:prSet presAssocID="{7BE806F2-6942-4CD8-8BEC-CADFC38FED1F}" presName="parentNode" presStyleLbl="node1" presStyleIdx="3" presStyleCnt="4">
        <dgm:presLayoutVars>
          <dgm:chMax val="1"/>
          <dgm:bulletEnabled val="1"/>
        </dgm:presLayoutVars>
      </dgm:prSet>
      <dgm:spPr/>
      <dgm:t>
        <a:bodyPr/>
        <a:lstStyle/>
        <a:p>
          <a:endParaRPr lang="en-US"/>
        </a:p>
      </dgm:t>
    </dgm:pt>
    <dgm:pt modelId="{B1EA5DD8-CDBA-49CF-A9C5-B9DFA124A3C4}" type="pres">
      <dgm:prSet presAssocID="{7BE806F2-6942-4CD8-8BEC-CADFC38FED1F}" presName="childNode" presStyleLbl="revTx" presStyleIdx="2" presStyleCnt="3">
        <dgm:presLayoutVars>
          <dgm:bulletEnabled val="1"/>
        </dgm:presLayoutVars>
      </dgm:prSet>
      <dgm:spPr/>
      <dgm:t>
        <a:bodyPr/>
        <a:lstStyle/>
        <a:p>
          <a:endParaRPr lang="en-US"/>
        </a:p>
      </dgm:t>
    </dgm:pt>
  </dgm:ptLst>
  <dgm:cxnLst>
    <dgm:cxn modelId="{B7CF78C0-2B5E-436F-A232-DA6C018BE758}" type="presOf" srcId="{089564B3-B63C-463B-A737-D4098F594CD1}" destId="{4871ABC7-326C-4910-A465-C9D15347CC4E}" srcOrd="0" destOrd="0" presId="urn:microsoft.com/office/officeart/2005/8/layout/radial2"/>
    <dgm:cxn modelId="{9475A5A1-508B-424D-9B00-FC78A0637736}" srcId="{6C5D078E-218D-4984-8E89-13FAB1E1A8DE}" destId="{CB4D5630-DD3E-406D-9555-9852F37A4A2C}" srcOrd="0" destOrd="0" parTransId="{BB13D775-AE67-4A3E-AECD-4848A73B0DEE}" sibTransId="{5A62FCFB-C6D9-468F-AAC5-692B46CF74C9}"/>
    <dgm:cxn modelId="{0400A729-255F-4166-900A-028E37499994}" srcId="{6C5D078E-218D-4984-8E89-13FAB1E1A8DE}" destId="{7BE806F2-6942-4CD8-8BEC-CADFC38FED1F}" srcOrd="2" destOrd="0" parTransId="{E1659025-F439-4C8C-8CB6-BF4065687636}" sibTransId="{73FCFE5D-1276-45B6-9FED-62E8284BB84F}"/>
    <dgm:cxn modelId="{8A03D182-2570-46EA-96AF-F20FCF1731ED}" type="presOf" srcId="{2D7E23C5-5FBC-4AA1-A62A-6E04C24EA477}" destId="{B12DE407-22E4-42B6-A07A-A1A854298D06}" srcOrd="0" destOrd="0" presId="urn:microsoft.com/office/officeart/2005/8/layout/radial2"/>
    <dgm:cxn modelId="{33559269-F0C0-42A0-9230-E2D31AC88090}" type="presOf" srcId="{6C5D078E-218D-4984-8E89-13FAB1E1A8DE}" destId="{34F8ED5E-73F4-41E1-A9B5-EC5B4412141C}" srcOrd="0" destOrd="0" presId="urn:microsoft.com/office/officeart/2005/8/layout/radial2"/>
    <dgm:cxn modelId="{E9923898-B960-4B4A-A7C2-4C7CD714E955}" srcId="{B100B749-5EA0-4875-98A0-3AFDDF42007F}" destId="{089564B3-B63C-463B-A737-D4098F594CD1}" srcOrd="0" destOrd="0" parTransId="{9C1BE4CF-100C-4BF9-9484-592ABC95083A}" sibTransId="{1A9FD1DB-4E0E-4ACF-9A4D-D8A5BEF2AF90}"/>
    <dgm:cxn modelId="{9ABAF926-303F-463B-8DC3-892E2C315884}" type="presOf" srcId="{B100B749-5EA0-4875-98A0-3AFDDF42007F}" destId="{FFEE06F3-E186-4B7D-8035-EEC3264C65A8}" srcOrd="0" destOrd="0" presId="urn:microsoft.com/office/officeart/2005/8/layout/radial2"/>
    <dgm:cxn modelId="{05D6DB56-2C3E-472B-872A-961416F4C8B5}" srcId="{7BE806F2-6942-4CD8-8BEC-CADFC38FED1F}" destId="{0F8F438C-9C9E-4C2A-A7B6-19A3F4EA7BBF}" srcOrd="0" destOrd="0" parTransId="{942DBB9E-FF86-4433-B50E-FB0A5D9C98C5}" sibTransId="{6AA9E8B1-3544-4176-8DB0-A59A539C2CC3}"/>
    <dgm:cxn modelId="{A83CDFB5-67EB-4BED-8082-80A8E6C5D780}" srcId="{CB4D5630-DD3E-406D-9555-9852F37A4A2C}" destId="{2D7E23C5-5FBC-4AA1-A62A-6E04C24EA477}" srcOrd="0" destOrd="0" parTransId="{D9590B36-E4C0-426D-8AB0-DE784A6B7F3F}" sibTransId="{3C424FA7-3551-47A8-8577-653A1512454E}"/>
    <dgm:cxn modelId="{1C3AD7A0-BBD3-4B7D-A984-1C4377E9E5CB}" type="presOf" srcId="{E1659025-F439-4C8C-8CB6-BF4065687636}" destId="{3D2E14DD-393D-4A11-87ED-F3F3DED19537}" srcOrd="0" destOrd="0" presId="urn:microsoft.com/office/officeart/2005/8/layout/radial2"/>
    <dgm:cxn modelId="{A76ACDF8-DE67-45A4-88C9-765131C86C7E}" type="presOf" srcId="{CB4D5630-DD3E-406D-9555-9852F37A4A2C}" destId="{A8A2BE9A-0604-4B44-9902-0C2EF04280D7}" srcOrd="0" destOrd="0" presId="urn:microsoft.com/office/officeart/2005/8/layout/radial2"/>
    <dgm:cxn modelId="{F7239596-8DB0-4A42-91D7-F6F19610A356}" srcId="{6C5D078E-218D-4984-8E89-13FAB1E1A8DE}" destId="{B100B749-5EA0-4875-98A0-3AFDDF42007F}" srcOrd="1" destOrd="0" parTransId="{25DA904C-5835-46A5-806E-DDCDBF12AF11}" sibTransId="{2864E8BF-E6E9-4EFB-A8D1-D914E918F8A9}"/>
    <dgm:cxn modelId="{45B0D783-9A50-41CB-84BE-7182FC5C4692}" type="presOf" srcId="{BB13D775-AE67-4A3E-AECD-4848A73B0DEE}" destId="{D3552533-949F-4607-BA65-B1184FFBCC6E}" srcOrd="0" destOrd="0" presId="urn:microsoft.com/office/officeart/2005/8/layout/radial2"/>
    <dgm:cxn modelId="{4F7C5EC1-C32E-4725-B6EE-8CE0BF418382}" type="presOf" srcId="{7BE806F2-6942-4CD8-8BEC-CADFC38FED1F}" destId="{CD1A792E-C057-4B81-B8DD-7DB3547AEAC8}" srcOrd="0" destOrd="0" presId="urn:microsoft.com/office/officeart/2005/8/layout/radial2"/>
    <dgm:cxn modelId="{E552304C-4271-4189-B591-4E2E9609A43B}" type="presOf" srcId="{0F8F438C-9C9E-4C2A-A7B6-19A3F4EA7BBF}" destId="{B1EA5DD8-CDBA-49CF-A9C5-B9DFA124A3C4}" srcOrd="0" destOrd="0" presId="urn:microsoft.com/office/officeart/2005/8/layout/radial2"/>
    <dgm:cxn modelId="{B36F0F99-BD64-4D32-AD4A-7286150E9D52}" type="presOf" srcId="{25DA904C-5835-46A5-806E-DDCDBF12AF11}" destId="{FF024087-BA93-4E45-90E4-9AF0985D6D64}" srcOrd="0" destOrd="0" presId="urn:microsoft.com/office/officeart/2005/8/layout/radial2"/>
    <dgm:cxn modelId="{A33075B0-BA90-4E45-BE7A-BCB1DC227988}" type="presParOf" srcId="{34F8ED5E-73F4-41E1-A9B5-EC5B4412141C}" destId="{D4B9B6A9-3B7F-45F1-A11E-6152993E8A8A}" srcOrd="0" destOrd="0" presId="urn:microsoft.com/office/officeart/2005/8/layout/radial2"/>
    <dgm:cxn modelId="{B8366F28-6D68-4364-99BA-351EA6A6CA14}" type="presParOf" srcId="{D4B9B6A9-3B7F-45F1-A11E-6152993E8A8A}" destId="{75AA06C0-70E8-454E-A0D6-95D93F411305}" srcOrd="0" destOrd="0" presId="urn:microsoft.com/office/officeart/2005/8/layout/radial2"/>
    <dgm:cxn modelId="{61D1A407-D6E4-4AE8-89EC-1C56E7F03774}" type="presParOf" srcId="{75AA06C0-70E8-454E-A0D6-95D93F411305}" destId="{50EA62F0-C665-4993-857A-988BCDCE48E4}" srcOrd="0" destOrd="0" presId="urn:microsoft.com/office/officeart/2005/8/layout/radial2"/>
    <dgm:cxn modelId="{EFCB0947-83A3-41C5-B8A1-957533AFB6FD}" type="presParOf" srcId="{75AA06C0-70E8-454E-A0D6-95D93F411305}" destId="{EF4D7C26-5102-4B93-B6A4-C67CA56E6527}" srcOrd="1" destOrd="0" presId="urn:microsoft.com/office/officeart/2005/8/layout/radial2"/>
    <dgm:cxn modelId="{04CAE841-DC19-41D2-B29F-0F7D903843E1}" type="presParOf" srcId="{D4B9B6A9-3B7F-45F1-A11E-6152993E8A8A}" destId="{D3552533-949F-4607-BA65-B1184FFBCC6E}" srcOrd="1" destOrd="0" presId="urn:microsoft.com/office/officeart/2005/8/layout/radial2"/>
    <dgm:cxn modelId="{F58E900D-CC69-42C7-9FBA-E1A26338E269}" type="presParOf" srcId="{D4B9B6A9-3B7F-45F1-A11E-6152993E8A8A}" destId="{8985B227-78A4-4DA0-B001-ACFA4BB018DB}" srcOrd="2" destOrd="0" presId="urn:microsoft.com/office/officeart/2005/8/layout/radial2"/>
    <dgm:cxn modelId="{2CCA435E-A799-4521-86E7-DB44E358DF06}" type="presParOf" srcId="{8985B227-78A4-4DA0-B001-ACFA4BB018DB}" destId="{A8A2BE9A-0604-4B44-9902-0C2EF04280D7}" srcOrd="0" destOrd="0" presId="urn:microsoft.com/office/officeart/2005/8/layout/radial2"/>
    <dgm:cxn modelId="{C23FD2EC-2A1A-4166-B72B-9566E79A9C92}" type="presParOf" srcId="{8985B227-78A4-4DA0-B001-ACFA4BB018DB}" destId="{B12DE407-22E4-42B6-A07A-A1A854298D06}" srcOrd="1" destOrd="0" presId="urn:microsoft.com/office/officeart/2005/8/layout/radial2"/>
    <dgm:cxn modelId="{27DDB34D-F08B-4DF7-A931-1CEFD7DD4E0B}" type="presParOf" srcId="{D4B9B6A9-3B7F-45F1-A11E-6152993E8A8A}" destId="{FF024087-BA93-4E45-90E4-9AF0985D6D64}" srcOrd="3" destOrd="0" presId="urn:microsoft.com/office/officeart/2005/8/layout/radial2"/>
    <dgm:cxn modelId="{D8B1A30D-0698-4D2C-A9C4-D485075BB23C}" type="presParOf" srcId="{D4B9B6A9-3B7F-45F1-A11E-6152993E8A8A}" destId="{4FA06352-D3D4-4DF0-AC85-2F2508DCCBAD}" srcOrd="4" destOrd="0" presId="urn:microsoft.com/office/officeart/2005/8/layout/radial2"/>
    <dgm:cxn modelId="{0D6DD162-2D0F-4EAD-875E-C084A57A8D48}" type="presParOf" srcId="{4FA06352-D3D4-4DF0-AC85-2F2508DCCBAD}" destId="{FFEE06F3-E186-4B7D-8035-EEC3264C65A8}" srcOrd="0" destOrd="0" presId="urn:microsoft.com/office/officeart/2005/8/layout/radial2"/>
    <dgm:cxn modelId="{E311DF20-6AFF-467B-8C94-A15F28A49732}" type="presParOf" srcId="{4FA06352-D3D4-4DF0-AC85-2F2508DCCBAD}" destId="{4871ABC7-326C-4910-A465-C9D15347CC4E}" srcOrd="1" destOrd="0" presId="urn:microsoft.com/office/officeart/2005/8/layout/radial2"/>
    <dgm:cxn modelId="{E16C50E2-9979-423A-8DEA-37EF1777DFC2}" type="presParOf" srcId="{D4B9B6A9-3B7F-45F1-A11E-6152993E8A8A}" destId="{3D2E14DD-393D-4A11-87ED-F3F3DED19537}" srcOrd="5" destOrd="0" presId="urn:microsoft.com/office/officeart/2005/8/layout/radial2"/>
    <dgm:cxn modelId="{EC06E081-6C28-4277-95B3-83F9BCF4A43D}" type="presParOf" srcId="{D4B9B6A9-3B7F-45F1-A11E-6152993E8A8A}" destId="{A4E65BB4-1166-422A-BB1D-C241B0AA9B03}" srcOrd="6" destOrd="0" presId="urn:microsoft.com/office/officeart/2005/8/layout/radial2"/>
    <dgm:cxn modelId="{CF69AF1B-FB02-4C64-BDC6-3AD644DF26E1}" type="presParOf" srcId="{A4E65BB4-1166-422A-BB1D-C241B0AA9B03}" destId="{CD1A792E-C057-4B81-B8DD-7DB3547AEAC8}" srcOrd="0" destOrd="0" presId="urn:microsoft.com/office/officeart/2005/8/layout/radial2"/>
    <dgm:cxn modelId="{F2D22EEB-F202-41CC-A7DC-18E9926CA9DD}" type="presParOf" srcId="{A4E65BB4-1166-422A-BB1D-C241B0AA9B03}" destId="{B1EA5DD8-CDBA-49CF-A9C5-B9DFA124A3C4}" srcOrd="1" destOrd="0" presId="urn:microsoft.com/office/officeart/2005/8/layout/radial2"/>
  </dgm:cxnLst>
  <dgm:bg/>
  <dgm:whole/>
</dgm:dataModel>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5273CA-FB02-4203-BBAA-F386544107D7}" type="datetimeFigureOut">
              <a:rPr lang="en-US" smtClean="0"/>
              <a:pPr/>
              <a:t>6/20/2016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CFBC29-A042-43A1-8A61-8E1D75506BA6}"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25791-5E2A-4256-94F1-45C21C2742CD}" type="slidenum">
              <a:rPr lang="en-US"/>
              <a:pPr/>
              <a:t>1</a:t>
            </a:fld>
            <a:endParaRPr lang="en-US" dirty="0"/>
          </a:p>
        </p:txBody>
      </p:sp>
      <p:sp>
        <p:nvSpPr>
          <p:cNvPr id="168962" name="Rectangle 2"/>
          <p:cNvSpPr>
            <a:spLocks noGrp="1" noRot="1" noChangeAspect="1" noChangeArrowheads="1" noTextEdit="1"/>
          </p:cNvSpPr>
          <p:nvPr>
            <p:ph type="sldImg"/>
          </p:nvPr>
        </p:nvSpPr>
        <p:spPr>
          <a:xfrm>
            <a:off x="1511300" y="685800"/>
            <a:ext cx="3759200" cy="2819400"/>
          </a:xfrm>
          <a:ln/>
        </p:spPr>
      </p:sp>
      <p:sp>
        <p:nvSpPr>
          <p:cNvPr id="168963" name="Rectangle 3"/>
          <p:cNvSpPr>
            <a:spLocks noGrp="1" noChangeArrowheads="1"/>
          </p:cNvSpPr>
          <p:nvPr>
            <p:ph type="body" idx="1"/>
          </p:nvPr>
        </p:nvSpPr>
        <p:spPr>
          <a:xfrm>
            <a:off x="914400" y="3581400"/>
            <a:ext cx="5486400" cy="4114800"/>
          </a:xfrm>
        </p:spPr>
        <p:txBody>
          <a:bodyPr/>
          <a:lstStyle/>
          <a:p>
            <a:pPr>
              <a:spcAft>
                <a:spcPct val="15000"/>
              </a:spcAft>
            </a:pPr>
            <a:r>
              <a:rPr lang="en-US" b="1" i="1" dirty="0"/>
              <a:t>Explain key concepts of Insulin Resistance Syndrome</a:t>
            </a:r>
          </a:p>
          <a:p>
            <a:pPr>
              <a:spcAft>
                <a:spcPct val="15000"/>
              </a:spcAft>
              <a:buFontTx/>
              <a:buChar char="•"/>
            </a:pPr>
            <a:r>
              <a:rPr lang="en-US" dirty="0"/>
              <a:t>Insulin Resistance Syndrome describes a condition where an individual is unable to use insulin properly (insulin resistance) to move glucose into cells where it is used for energy</a:t>
            </a:r>
          </a:p>
          <a:p>
            <a:pPr>
              <a:spcAft>
                <a:spcPct val="15000"/>
              </a:spcAft>
              <a:buFontTx/>
              <a:buChar char="•"/>
            </a:pPr>
            <a:r>
              <a:rPr lang="en-US" dirty="0"/>
              <a:t>In response, the body produces and releases more insulin (</a:t>
            </a:r>
            <a:r>
              <a:rPr lang="en-US" dirty="0" err="1"/>
              <a:t>hyperinsulinemia</a:t>
            </a:r>
            <a:r>
              <a:rPr lang="en-US"/>
              <a:t>)  </a:t>
            </a:r>
          </a:p>
          <a:p>
            <a:pPr>
              <a:spcAft>
                <a:spcPct val="15000"/>
              </a:spcAft>
              <a:buFontTx/>
              <a:buChar char="•"/>
            </a:pPr>
            <a:r>
              <a:rPr lang="en-US"/>
              <a:t>Insulin resistance is a combination of many risk factors associated with cardiovascular disease (heart attacks, strokes) and type 2 diabetes</a:t>
            </a:r>
          </a:p>
          <a:p>
            <a:pPr>
              <a:spcAft>
                <a:spcPct val="15000"/>
              </a:spcAft>
              <a:buFontTx/>
              <a:buChar char="•"/>
            </a:pPr>
            <a:r>
              <a:rPr lang="en-US"/>
              <a:t>Not everyone with insulin resistance syndrome goes on to develop diabetes </a:t>
            </a:r>
          </a:p>
          <a:p>
            <a:pPr>
              <a:spcAft>
                <a:spcPct val="15000"/>
              </a:spcAft>
              <a:buFontTx/>
              <a:buChar char="•"/>
            </a:pPr>
            <a:r>
              <a:rPr lang="en-US"/>
              <a:t>However, everyone with the syndrome is at high risk for cardiovascular disease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36BFCA-F5DB-4A2E-9101-7A3AFD4ED3D9}" type="slidenum">
              <a:rPr lang="en-US"/>
              <a:pPr/>
              <a:t>9</a:t>
            </a:fld>
            <a:endParaRPr lang="en-US"/>
          </a:p>
        </p:txBody>
      </p:sp>
      <p:sp>
        <p:nvSpPr>
          <p:cNvPr id="190466" name="Rectangle 2"/>
          <p:cNvSpPr>
            <a:spLocks noGrp="1" noRot="1" noChangeAspect="1" noChangeArrowheads="1" noTextEdit="1"/>
          </p:cNvSpPr>
          <p:nvPr>
            <p:ph type="sldImg"/>
          </p:nvPr>
        </p:nvSpPr>
        <p:spPr>
          <a:xfrm>
            <a:off x="1511300" y="685800"/>
            <a:ext cx="3759200" cy="2819400"/>
          </a:xfrm>
          <a:ln/>
        </p:spPr>
      </p:sp>
      <p:sp>
        <p:nvSpPr>
          <p:cNvPr id="190467" name="Rectangle 3"/>
          <p:cNvSpPr>
            <a:spLocks noGrp="1" noChangeArrowheads="1"/>
          </p:cNvSpPr>
          <p:nvPr>
            <p:ph type="body" idx="1"/>
          </p:nvPr>
        </p:nvSpPr>
        <p:spPr>
          <a:xfrm>
            <a:off x="914400" y="3581400"/>
            <a:ext cx="5486400" cy="4114800"/>
          </a:xfrm>
        </p:spPr>
        <p:txBody>
          <a:bodyPr/>
          <a:lstStyle/>
          <a:p>
            <a:pPr>
              <a:spcAft>
                <a:spcPct val="15000"/>
              </a:spcAft>
            </a:pPr>
            <a:r>
              <a:rPr lang="en-US" b="1" i="1" dirty="0"/>
              <a:t>Explain key concepts of Insulin Resistance Syndrome</a:t>
            </a:r>
          </a:p>
          <a:p>
            <a:pPr>
              <a:spcAft>
                <a:spcPct val="15000"/>
              </a:spcAft>
              <a:buFontTx/>
              <a:buChar char="•"/>
            </a:pPr>
            <a:r>
              <a:rPr lang="en-US" dirty="0"/>
              <a:t>Insulin Resistance Syndrome describes a condition where an individual is unable to use insulin properly (insulin resistance) to move glucose into cells where it is used for energy</a:t>
            </a:r>
          </a:p>
          <a:p>
            <a:pPr>
              <a:spcAft>
                <a:spcPct val="15000"/>
              </a:spcAft>
              <a:buFontTx/>
              <a:buChar char="•"/>
            </a:pPr>
            <a:r>
              <a:rPr lang="en-US" dirty="0"/>
              <a:t>In response, the body produces and releases more insulin (</a:t>
            </a:r>
            <a:r>
              <a:rPr lang="en-US" dirty="0" err="1"/>
              <a:t>hyperinsulinemia</a:t>
            </a:r>
            <a:r>
              <a:rPr lang="en-US" dirty="0"/>
              <a:t>)  </a:t>
            </a:r>
          </a:p>
          <a:p>
            <a:pPr>
              <a:spcAft>
                <a:spcPct val="15000"/>
              </a:spcAft>
              <a:buFontTx/>
              <a:buChar char="•"/>
            </a:pPr>
            <a:r>
              <a:rPr lang="en-US" dirty="0"/>
              <a:t>Insulin resistance is a combination of many risk factors associated with cardiovascular disease (heart attacks, strokes) and type 2 diabetes</a:t>
            </a:r>
          </a:p>
          <a:p>
            <a:pPr>
              <a:spcAft>
                <a:spcPct val="15000"/>
              </a:spcAft>
              <a:buFontTx/>
              <a:buChar char="•"/>
            </a:pPr>
            <a:r>
              <a:rPr lang="en-US" dirty="0"/>
              <a:t>Not everyone with insulin resistance syndrome goes on to develop diabetes </a:t>
            </a:r>
          </a:p>
          <a:p>
            <a:pPr>
              <a:spcAft>
                <a:spcPct val="15000"/>
              </a:spcAft>
              <a:buFontTx/>
              <a:buChar char="•"/>
            </a:pPr>
            <a:r>
              <a:rPr lang="en-US" dirty="0"/>
              <a:t>However, everyone with the syndrome is at high risk for cardiovascular disease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54F993-0BC9-4352-B928-3D1EF7E5588C}" type="slidenum">
              <a:rPr lang="en-US"/>
              <a:pPr/>
              <a:t>15</a:t>
            </a:fld>
            <a:endParaRPr lang="en-US"/>
          </a:p>
        </p:txBody>
      </p:sp>
      <p:sp>
        <p:nvSpPr>
          <p:cNvPr id="192514" name="Rectangle 1026"/>
          <p:cNvSpPr>
            <a:spLocks noGrp="1" noRot="1" noChangeAspect="1" noChangeArrowheads="1" noTextEdit="1"/>
          </p:cNvSpPr>
          <p:nvPr>
            <p:ph type="sldImg"/>
          </p:nvPr>
        </p:nvSpPr>
        <p:spPr>
          <a:xfrm>
            <a:off x="1511300" y="685800"/>
            <a:ext cx="3759200" cy="2819400"/>
          </a:xfrm>
          <a:ln/>
        </p:spPr>
      </p:sp>
      <p:sp>
        <p:nvSpPr>
          <p:cNvPr id="192515" name="Rectangle 1027"/>
          <p:cNvSpPr>
            <a:spLocks noGrp="1" noChangeArrowheads="1"/>
          </p:cNvSpPr>
          <p:nvPr>
            <p:ph type="body" idx="1"/>
          </p:nvPr>
        </p:nvSpPr>
        <p:spPr/>
        <p:txBody>
          <a:bodyPr/>
          <a:lstStyle/>
          <a:p>
            <a:r>
              <a:rPr lang="en-US" b="1" i="1"/>
              <a:t>Review Bullet Points</a:t>
            </a:r>
          </a:p>
          <a:p>
            <a:pPr>
              <a:buFontTx/>
              <a:buChar char="•"/>
            </a:pPr>
            <a:r>
              <a:rPr lang="en-US"/>
              <a:t>The Diabetes Prevention Program is a recent study that showed how better eating, regular exercise and modest weight loss can prevent or delay the development of type 2 diabetes in people at risk.  </a:t>
            </a:r>
          </a:p>
          <a:p>
            <a:pPr>
              <a:buFontTx/>
              <a:buChar char="•"/>
            </a:pPr>
            <a:r>
              <a:rPr lang="en-US"/>
              <a:t>Other studies have shown that these three strategies significantly reduce the risk for cardiovascular complications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60DE4C-2776-4D18-A259-58D1F7500EA0}" type="slidenum">
              <a:rPr lang="en-US"/>
              <a:pPr/>
              <a:t>16</a:t>
            </a:fld>
            <a:endParaRPr lang="en-US"/>
          </a:p>
        </p:txBody>
      </p:sp>
      <p:sp>
        <p:nvSpPr>
          <p:cNvPr id="155650" name="Rectangle 2"/>
          <p:cNvSpPr>
            <a:spLocks noGrp="1" noRot="1" noChangeAspect="1" noChangeArrowheads="1" noTextEdit="1"/>
          </p:cNvSpPr>
          <p:nvPr>
            <p:ph type="sldImg"/>
          </p:nvPr>
        </p:nvSpPr>
        <p:spPr>
          <a:xfrm>
            <a:off x="1511300" y="685800"/>
            <a:ext cx="3759200" cy="2819400"/>
          </a:xfrm>
          <a:ln/>
        </p:spPr>
      </p:sp>
      <p:sp>
        <p:nvSpPr>
          <p:cNvPr id="155651" name="Rectangle 3"/>
          <p:cNvSpPr>
            <a:spLocks noGrp="1" noChangeArrowheads="1"/>
          </p:cNvSpPr>
          <p:nvPr>
            <p:ph type="body" idx="1"/>
          </p:nvPr>
        </p:nvSpPr>
        <p:spPr/>
        <p:txBody>
          <a:bodyPr/>
          <a:lstStyle/>
          <a:p>
            <a:r>
              <a:rPr lang="en-US" b="1" i="1"/>
              <a:t>Introduce the concept of striking a balance between nutritious eating and regular exercise to achieve moderate weight loss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46227E-4CDF-40D4-B65A-08FBDDE6279D}" type="slidenum">
              <a:rPr lang="en-US"/>
              <a:pPr/>
              <a:t>17</a:t>
            </a:fld>
            <a:endParaRPr lang="en-US"/>
          </a:p>
        </p:txBody>
      </p:sp>
      <p:sp>
        <p:nvSpPr>
          <p:cNvPr id="120834" name="Rectangle 2"/>
          <p:cNvSpPr>
            <a:spLocks noGrp="1" noRot="1" noChangeAspect="1" noChangeArrowheads="1" noTextEdit="1"/>
          </p:cNvSpPr>
          <p:nvPr>
            <p:ph type="sldImg"/>
          </p:nvPr>
        </p:nvSpPr>
        <p:spPr>
          <a:xfrm>
            <a:off x="1511300" y="685800"/>
            <a:ext cx="3759200" cy="2819400"/>
          </a:xfrm>
          <a:ln/>
        </p:spPr>
      </p:sp>
      <p:sp>
        <p:nvSpPr>
          <p:cNvPr id="120835" name="Rectangle 3"/>
          <p:cNvSpPr>
            <a:spLocks noGrp="1" noChangeArrowheads="1"/>
          </p:cNvSpPr>
          <p:nvPr>
            <p:ph type="body" idx="1"/>
          </p:nvPr>
        </p:nvSpPr>
        <p:spPr/>
        <p:txBody>
          <a:bodyPr/>
          <a:lstStyle/>
          <a:p>
            <a:pPr>
              <a:spcBef>
                <a:spcPct val="45000"/>
              </a:spcBef>
            </a:pPr>
            <a:r>
              <a:rPr lang="en-US" sz="900" b="1" i="1"/>
              <a:t>Review Bullet Points</a:t>
            </a:r>
          </a:p>
          <a:p>
            <a:pPr>
              <a:spcBef>
                <a:spcPct val="45000"/>
              </a:spcBef>
            </a:pPr>
            <a:r>
              <a:rPr lang="en-US" sz="900" b="1" i="1"/>
              <a:t>Explain Role of Nutritious Eating</a:t>
            </a:r>
            <a:r>
              <a:rPr lang="en-US" sz="1400" b="1" i="1"/>
              <a:t> </a:t>
            </a:r>
          </a:p>
          <a:p>
            <a:pPr>
              <a:spcBef>
                <a:spcPct val="45000"/>
              </a:spcBef>
              <a:buFontTx/>
              <a:buChar char="•"/>
            </a:pPr>
            <a:r>
              <a:rPr lang="en-US" sz="1400"/>
              <a:t>Eating less fat with more fiber reduces the amount of unhealthy fats in the blood</a:t>
            </a:r>
          </a:p>
          <a:p>
            <a:pPr>
              <a:spcBef>
                <a:spcPct val="45000"/>
              </a:spcBef>
              <a:buFontTx/>
              <a:buChar char="•"/>
            </a:pPr>
            <a:r>
              <a:rPr lang="en-US" sz="1400"/>
              <a:t>Nutritious eating allows you to lose weight without creating new health problems</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DDCCE-5174-4FFF-B5A5-6CE464CCECD5}" type="slidenum">
              <a:rPr lang="en-US"/>
              <a:pPr/>
              <a:t>23</a:t>
            </a:fld>
            <a:endParaRPr lang="en-US"/>
          </a:p>
        </p:txBody>
      </p:sp>
      <p:sp>
        <p:nvSpPr>
          <p:cNvPr id="123906" name="Rectangle 2"/>
          <p:cNvSpPr>
            <a:spLocks noGrp="1" noRot="1" noChangeAspect="1" noChangeArrowheads="1" noTextEdit="1"/>
          </p:cNvSpPr>
          <p:nvPr>
            <p:ph type="sldImg"/>
          </p:nvPr>
        </p:nvSpPr>
        <p:spPr>
          <a:xfrm>
            <a:off x="1511300" y="685800"/>
            <a:ext cx="3759200" cy="2819400"/>
          </a:xfrm>
          <a:ln/>
        </p:spPr>
      </p:sp>
      <p:sp>
        <p:nvSpPr>
          <p:cNvPr id="123907" name="Rectangle 3"/>
          <p:cNvSpPr>
            <a:spLocks noGrp="1" noChangeArrowheads="1"/>
          </p:cNvSpPr>
          <p:nvPr>
            <p:ph type="body" idx="1"/>
          </p:nvPr>
        </p:nvSpPr>
        <p:spPr/>
        <p:txBody>
          <a:bodyPr/>
          <a:lstStyle/>
          <a:p>
            <a:pPr>
              <a:spcBef>
                <a:spcPct val="45000"/>
              </a:spcBef>
            </a:pPr>
            <a:r>
              <a:rPr lang="en-US" sz="900" b="1" i="1" dirty="0"/>
              <a:t>Review Bullet Points</a:t>
            </a:r>
          </a:p>
          <a:p>
            <a:pPr>
              <a:spcBef>
                <a:spcPct val="45000"/>
              </a:spcBef>
            </a:pPr>
            <a:r>
              <a:rPr lang="en-US" sz="900" b="1" i="1" dirty="0"/>
              <a:t>Emphasize that there are many ways to exercise</a:t>
            </a:r>
          </a:p>
          <a:p>
            <a:pPr>
              <a:spcBef>
                <a:spcPct val="45000"/>
              </a:spcBef>
              <a:buFontTx/>
              <a:buChar char="•"/>
            </a:pPr>
            <a:r>
              <a:rPr lang="en-US" sz="900" dirty="0"/>
              <a:t>It is important to pick an activity that is enjoyable, otherwise it will be hard to stick with it</a:t>
            </a:r>
          </a:p>
          <a:p>
            <a:pPr>
              <a:spcBef>
                <a:spcPct val="45000"/>
              </a:spcBef>
              <a:buFontTx/>
              <a:buChar char="•"/>
            </a:pPr>
            <a:r>
              <a:rPr lang="en-US" sz="900" dirty="0"/>
              <a:t>Brisk walking is one of the easiest exercises to get started with – it requires not special equipment, and can be done indoors (shopping malls) and outdoors</a:t>
            </a:r>
          </a:p>
          <a:p>
            <a:pPr>
              <a:spcBef>
                <a:spcPct val="45000"/>
              </a:spcBef>
            </a:pPr>
            <a:r>
              <a:rPr lang="en-US" sz="900" b="1" i="1" dirty="0"/>
              <a:t>Explain role/benefits of exercise</a:t>
            </a:r>
            <a:r>
              <a:rPr lang="en-US" b="1" i="1" dirty="0"/>
              <a:t> </a:t>
            </a:r>
          </a:p>
          <a:p>
            <a:pPr>
              <a:spcBef>
                <a:spcPct val="45000"/>
              </a:spcBef>
              <a:buFontTx/>
              <a:buChar char="•"/>
            </a:pPr>
            <a:r>
              <a:rPr lang="en-US" dirty="0"/>
              <a:t>Improves circulation and respiratory system</a:t>
            </a:r>
          </a:p>
          <a:p>
            <a:pPr>
              <a:spcBef>
                <a:spcPct val="45000"/>
              </a:spcBef>
              <a:buFontTx/>
              <a:buChar char="•"/>
            </a:pPr>
            <a:r>
              <a:rPr lang="en-US" dirty="0"/>
              <a:t>Lowers blood pressure</a:t>
            </a:r>
          </a:p>
          <a:p>
            <a:pPr>
              <a:spcBef>
                <a:spcPct val="45000"/>
              </a:spcBef>
              <a:buFontTx/>
              <a:buChar char="•"/>
            </a:pPr>
            <a:r>
              <a:rPr lang="en-US" dirty="0"/>
              <a:t>Increases sensitivity to insulin action</a:t>
            </a:r>
          </a:p>
          <a:p>
            <a:pPr>
              <a:spcBef>
                <a:spcPct val="45000"/>
              </a:spcBef>
              <a:buFontTx/>
              <a:buChar char="•"/>
            </a:pPr>
            <a:r>
              <a:rPr lang="en-US" dirty="0"/>
              <a:t>Promotes gradual weight loss</a:t>
            </a:r>
          </a:p>
          <a:p>
            <a:pPr>
              <a:spcBef>
                <a:spcPct val="45000"/>
              </a:spcBef>
              <a:buFontTx/>
              <a:buChar char="•"/>
            </a:pPr>
            <a:r>
              <a:rPr lang="en-US" dirty="0"/>
              <a:t>Helps maintain desired weight </a:t>
            </a:r>
          </a:p>
          <a:p>
            <a:pPr>
              <a:spcBef>
                <a:spcPct val="45000"/>
              </a:spcBef>
              <a:buFontTx/>
              <a:buChar char="•"/>
            </a:pPr>
            <a:r>
              <a:rPr lang="en-US" dirty="0"/>
              <a:t>Improves energy level (you feel better)</a:t>
            </a:r>
          </a:p>
          <a:p>
            <a:pPr>
              <a:spcBef>
                <a:spcPct val="45000"/>
              </a:spcBef>
              <a:buFontTx/>
              <a:buChar char="•"/>
            </a:pPr>
            <a:r>
              <a:rPr lang="en-US" dirty="0"/>
              <a:t>Improves your sleeping</a:t>
            </a:r>
          </a:p>
          <a:p>
            <a:pPr>
              <a:spcBef>
                <a:spcPct val="45000"/>
              </a:spcBef>
            </a:pPr>
            <a:r>
              <a:rPr lang="en-US" b="1" i="1" dirty="0"/>
              <a:t>Emphasize the need for people to talk with their physicians to see if there are any health problems that would limit their ability to exercise</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567E58-1875-4A8B-A5BB-26A13847BBA7}" type="slidenum">
              <a:rPr lang="en-US"/>
              <a:pPr/>
              <a:t>24</a:t>
            </a:fld>
            <a:endParaRPr lang="en-US"/>
          </a:p>
        </p:txBody>
      </p:sp>
      <p:sp>
        <p:nvSpPr>
          <p:cNvPr id="184322" name="Rectangle 2"/>
          <p:cNvSpPr>
            <a:spLocks noGrp="1" noRot="1" noChangeAspect="1" noChangeArrowheads="1" noTextEdit="1"/>
          </p:cNvSpPr>
          <p:nvPr>
            <p:ph type="sldImg"/>
          </p:nvPr>
        </p:nvSpPr>
        <p:spPr>
          <a:xfrm>
            <a:off x="1511300" y="685800"/>
            <a:ext cx="3759200" cy="2819400"/>
          </a:xfrm>
          <a:ln/>
        </p:spPr>
      </p:sp>
      <p:sp>
        <p:nvSpPr>
          <p:cNvPr id="184323" name="Rectangle 3"/>
          <p:cNvSpPr>
            <a:spLocks noGrp="1" noChangeArrowheads="1"/>
          </p:cNvSpPr>
          <p:nvPr>
            <p:ph type="body" idx="1"/>
          </p:nvPr>
        </p:nvSpPr>
        <p:spPr/>
        <p:txBody>
          <a:bodyPr/>
          <a:lstStyle/>
          <a:p>
            <a:r>
              <a:rPr lang="en-US" b="1" i="1"/>
              <a:t>Review Bullet Points</a:t>
            </a:r>
            <a:endParaRPr lang="en-US"/>
          </a:p>
          <a:p>
            <a:r>
              <a:rPr lang="en-US" b="1" i="1"/>
              <a:t>Emphasize that only moderate weight loss (5-10% of total body weight) is needed to see real benefits</a:t>
            </a:r>
            <a:r>
              <a:rPr lang="en-US"/>
              <a:t> </a:t>
            </a:r>
            <a:endParaRPr lang="en-US" b="1" i="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135826-BBE8-4A55-A10D-08325CE57C6E}" type="slidenum">
              <a:rPr lang="en-US"/>
              <a:pPr/>
              <a:t>25</a:t>
            </a:fld>
            <a:endParaRPr lang="en-US"/>
          </a:p>
        </p:txBody>
      </p:sp>
      <p:sp>
        <p:nvSpPr>
          <p:cNvPr id="156674" name="Rectangle 2"/>
          <p:cNvSpPr>
            <a:spLocks noGrp="1" noRot="1" noChangeAspect="1" noChangeArrowheads="1" noTextEdit="1"/>
          </p:cNvSpPr>
          <p:nvPr>
            <p:ph type="sldImg"/>
          </p:nvPr>
        </p:nvSpPr>
        <p:spPr>
          <a:xfrm>
            <a:off x="1511300" y="685800"/>
            <a:ext cx="3759200" cy="2819400"/>
          </a:xfrm>
          <a:ln/>
        </p:spPr>
      </p:sp>
      <p:sp>
        <p:nvSpPr>
          <p:cNvPr id="156675" name="Rectangle 3"/>
          <p:cNvSpPr>
            <a:spLocks noGrp="1" noChangeArrowheads="1"/>
          </p:cNvSpPr>
          <p:nvPr>
            <p:ph type="body" idx="1"/>
          </p:nvPr>
        </p:nvSpPr>
        <p:spPr/>
        <p:txBody>
          <a:bodyPr/>
          <a:lstStyle/>
          <a:p>
            <a:r>
              <a:rPr lang="en-US" b="1" i="1"/>
              <a:t>Review Bullet Points</a:t>
            </a:r>
            <a:endParaRPr lang="en-US"/>
          </a:p>
          <a:p>
            <a:r>
              <a:rPr lang="en-US" b="1" i="1"/>
              <a:t>Emphasize that only moderate weight loss (5-10% of total body weight) is needed to see real benefits</a:t>
            </a:r>
            <a:r>
              <a:rPr lang="en-US"/>
              <a:t> </a:t>
            </a:r>
            <a:endParaRPr lang="en-US" b="1" i="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514421A9-A61F-4223-8978-AB59889F0388}" type="slidenum">
              <a:rPr lang="en-US" smtClean="0"/>
              <a:pPr/>
              <a:t>28</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533801" y="4267928"/>
            <a:ext cx="5790399" cy="4189960"/>
          </a:xfrm>
          <a:noFill/>
        </p:spPr>
        <p:txBody>
          <a:bodyPr>
            <a:normAutofit fontScale="70000" lnSpcReduction="20000"/>
          </a:bodyPr>
          <a:lstStyle/>
          <a:p>
            <a:pPr eaLnBrk="1" hangingPunct="1"/>
            <a:r>
              <a:rPr lang="en-US" sz="1100" b="1" dirty="0" smtClean="0">
                <a:solidFill>
                  <a:srgbClr val="000000"/>
                </a:solidFill>
              </a:rPr>
              <a:t>KEY MESSAGE: Over time, high blood glucose can lead to serious medical problems. </a:t>
            </a:r>
          </a:p>
          <a:p>
            <a:pPr eaLnBrk="1" hangingPunct="1"/>
            <a:r>
              <a:rPr lang="en-US" sz="1100" b="1" dirty="0" smtClean="0">
                <a:solidFill>
                  <a:srgbClr val="000000"/>
                </a:solidFill>
              </a:rPr>
              <a:t>In 2004 68% of diabetes-related deaths were among people aged 65 years and older.</a:t>
            </a:r>
          </a:p>
          <a:p>
            <a:pPr eaLnBrk="1" hangingPunct="1"/>
            <a:r>
              <a:rPr lang="en-US" sz="1100" b="1" dirty="0" smtClean="0">
                <a:solidFill>
                  <a:srgbClr val="000000"/>
                </a:solidFill>
              </a:rPr>
              <a:t>Stroke was noted on 16% of diabetes-related death certificates among people aged 65 and older.  </a:t>
            </a:r>
          </a:p>
          <a:p>
            <a:pPr eaLnBrk="1" hangingPunct="1"/>
            <a:endParaRPr lang="en-US" sz="1100" b="1" dirty="0" smtClean="0">
              <a:solidFill>
                <a:srgbClr val="000000"/>
              </a:solidFill>
            </a:endParaRPr>
          </a:p>
          <a:p>
            <a:pPr eaLnBrk="1" hangingPunct="1"/>
            <a:r>
              <a:rPr lang="en-US" sz="1100" b="1" dirty="0" smtClean="0">
                <a:solidFill>
                  <a:srgbClr val="000000"/>
                </a:solidFill>
              </a:rPr>
              <a:t>Hypertension 2008:  Adults aged 20 year or older with self-reported diabetes, 67% had blood pressures greater than or equal to 140/90 or used prescription meds.</a:t>
            </a:r>
          </a:p>
          <a:p>
            <a:pPr eaLnBrk="1" hangingPunct="1"/>
            <a:r>
              <a:rPr lang="en-US" sz="1100" b="1" dirty="0" smtClean="0">
                <a:solidFill>
                  <a:srgbClr val="000000"/>
                </a:solidFill>
              </a:rPr>
              <a:t>Blindness:  Diabetes is the leading cause of new cases of blindness among adults aged 20-74 years.  4.2 million (28.5%)  of the people with diabetes  40 years or older had diabetic retinopathy, and of these, 4.4% had advanced retinopathy that leads to sever vision loss.  </a:t>
            </a:r>
          </a:p>
          <a:p>
            <a:pPr eaLnBrk="1" hangingPunct="1"/>
            <a:endParaRPr lang="en-US" sz="1100" b="1" dirty="0" smtClean="0">
              <a:solidFill>
                <a:srgbClr val="000000"/>
              </a:solidFill>
            </a:endParaRPr>
          </a:p>
          <a:p>
            <a:pPr eaLnBrk="1" hangingPunct="1"/>
            <a:r>
              <a:rPr lang="en-US" sz="1100" b="1" dirty="0" smtClean="0">
                <a:solidFill>
                  <a:srgbClr val="000000"/>
                </a:solidFill>
              </a:rPr>
              <a:t>Kidney disease:  Diabetes is the leading cause of kidney failure, accounting for 44% of new cases in 2008. 48,374 people with diabetes began treatment for end-stage kidney disease in the US.  A total of 202,290 people with end-stage kidney disease were living on dialysis or with a kidney transplant in the US.  </a:t>
            </a:r>
          </a:p>
          <a:p>
            <a:pPr eaLnBrk="1" hangingPunct="1"/>
            <a:endParaRPr lang="en-US" sz="1100" b="1" dirty="0" smtClean="0">
              <a:solidFill>
                <a:srgbClr val="000000"/>
              </a:solidFill>
            </a:endParaRPr>
          </a:p>
          <a:p>
            <a:pPr eaLnBrk="1" hangingPunct="1"/>
            <a:r>
              <a:rPr lang="en-US" sz="1100" b="1" dirty="0" smtClean="0">
                <a:solidFill>
                  <a:srgbClr val="000000"/>
                </a:solidFill>
              </a:rPr>
              <a:t>Nerve Damage:  About 60-70% of the people with diabetes have mild to sever forms of nervous system damage.  </a:t>
            </a:r>
          </a:p>
          <a:p>
            <a:pPr eaLnBrk="1" hangingPunct="1"/>
            <a:r>
              <a:rPr lang="en-US" sz="1100" b="1" dirty="0" smtClean="0">
                <a:solidFill>
                  <a:srgbClr val="000000"/>
                </a:solidFill>
              </a:rPr>
              <a:t>Amputation:  Diabetes for 10 years or more increases this risk and neuropathy or a previous ulcer is the most significant risk factor of developing lower extremity disease.  </a:t>
            </a:r>
            <a:r>
              <a:rPr lang="en-US" sz="1100" b="1" dirty="0" err="1" smtClean="0">
                <a:solidFill>
                  <a:srgbClr val="000000"/>
                </a:solidFill>
              </a:rPr>
              <a:t>Callouses</a:t>
            </a:r>
            <a:r>
              <a:rPr lang="en-US" sz="1100" b="1" dirty="0" smtClean="0">
                <a:solidFill>
                  <a:srgbClr val="000000"/>
                </a:solidFill>
              </a:rPr>
              <a:t> can cause up to 30% more pressure on the feet and should be followed up by a professional.  More than 60% of non-traumatic lower-limb amputation were performed in people with diabetes. </a:t>
            </a:r>
          </a:p>
          <a:p>
            <a:pPr eaLnBrk="1" hangingPunct="1"/>
            <a:endParaRPr lang="en-US" sz="1100" b="1" dirty="0" smtClean="0">
              <a:solidFill>
                <a:srgbClr val="000000"/>
              </a:solidFill>
            </a:endParaRPr>
          </a:p>
          <a:p>
            <a:pPr eaLnBrk="1" hangingPunct="1"/>
            <a:r>
              <a:rPr lang="en-US" sz="1100" b="1" dirty="0" smtClean="0">
                <a:solidFill>
                  <a:srgbClr val="000000"/>
                </a:solidFill>
              </a:rPr>
              <a:t>Cost of Diabetes Care:  in 2007 $218 billion dollars in the US: 18 billion for undiagnosed diabetes, 25 billion for adults with prediabetes, and 623 million for gestational diabetes.  National Diabetes Fact Sheet, 2011 the most recent comprehensive assessment of the impact of diabetes. </a:t>
            </a:r>
          </a:p>
          <a:p>
            <a:pPr eaLnBrk="1" hangingPunct="1"/>
            <a:r>
              <a:rPr lang="en-US" sz="1100" b="1" dirty="0" smtClean="0">
                <a:solidFill>
                  <a:srgbClr val="000000"/>
                </a:solidFill>
              </a:rPr>
              <a:t> </a:t>
            </a:r>
          </a:p>
          <a:p>
            <a:pPr eaLnBrk="1" hangingPunct="1"/>
            <a:endParaRPr lang="en-US" sz="1100" b="1" dirty="0" smtClean="0">
              <a:solidFill>
                <a:srgbClr val="000000"/>
              </a:solidFill>
            </a:endParaRPr>
          </a:p>
          <a:p>
            <a:pPr eaLnBrk="1" hangingPunct="1"/>
            <a:endParaRPr lang="en-US" sz="1100" b="1" dirty="0" smtClean="0">
              <a:solidFill>
                <a:srgbClr val="000000"/>
              </a:solidFill>
            </a:endParaRPr>
          </a:p>
          <a:p>
            <a:pPr eaLnBrk="1" hangingPunct="1"/>
            <a:endParaRPr lang="en-US" sz="1100" b="1" dirty="0" smtClean="0">
              <a:solidFill>
                <a:srgbClr val="000000"/>
              </a:solidFill>
            </a:endParaRPr>
          </a:p>
          <a:p>
            <a:pPr eaLnBrk="1" hangingPunct="1"/>
            <a:r>
              <a:rPr lang="en-US" sz="1100" b="1" i="1" dirty="0" smtClean="0">
                <a:solidFill>
                  <a:srgbClr val="000000"/>
                </a:solidFill>
              </a:rPr>
              <a:t>Supporting Points</a:t>
            </a:r>
            <a:endParaRPr lang="en-US" sz="1100" dirty="0" smtClean="0">
              <a:solidFill>
                <a:srgbClr val="000000"/>
              </a:solidFill>
            </a:endParaRPr>
          </a:p>
          <a:p>
            <a:pPr eaLnBrk="1" hangingPunct="1">
              <a:buFontTx/>
              <a:buChar char="•"/>
            </a:pPr>
            <a:r>
              <a:rPr lang="en-US" sz="1100" b="1" dirty="0" smtClean="0">
                <a:solidFill>
                  <a:srgbClr val="000000"/>
                </a:solidFill>
              </a:rPr>
              <a:t> Over time, hyperglycemia can damage large blood vessels, leading to stroke, heart attack, and loss of circulation in the arms and legs. </a:t>
            </a:r>
            <a:r>
              <a:rPr lang="en-US" sz="1100" dirty="0" smtClean="0">
                <a:solidFill>
                  <a:srgbClr val="000000"/>
                </a:solidFill>
              </a:rPr>
              <a:t>According to the ADA, heart disease is the leading cause of diabetes-related deaths. People with diabetes are two to four times more likely to die of heart disease than those without diabetes. </a:t>
            </a:r>
          </a:p>
          <a:p>
            <a:pPr eaLnBrk="1" hangingPunct="1">
              <a:buFontTx/>
              <a:buChar char="•"/>
            </a:pPr>
            <a:r>
              <a:rPr lang="en-US" sz="1100" b="1" dirty="0" smtClean="0">
                <a:solidFill>
                  <a:srgbClr val="000000"/>
                </a:solidFill>
              </a:rPr>
              <a:t> Hyperglycemia also can damage small blood vessels and nerves, causing blindness, kidney disease, and other problems.</a:t>
            </a:r>
            <a:r>
              <a:rPr lang="en-US" sz="1100" dirty="0" smtClean="0">
                <a:solidFill>
                  <a:srgbClr val="000000"/>
                </a:solidFill>
              </a:rPr>
              <a:t> Diabetes is the leading cause of kidney disease (nephropathy) and blindness (retinopathy) in adults under age 75. Diabetes also is a major cause of lower limb amputation. Other complications (not shown) include dental disease, complications of pregnancy, and sexual dysfunction.</a:t>
            </a:r>
          </a:p>
          <a:p>
            <a:pPr eaLnBrk="1" hangingPunct="1">
              <a:buFontTx/>
              <a:buChar char="•"/>
            </a:pPr>
            <a:r>
              <a:rPr lang="en-US" sz="1100" b="1" dirty="0" smtClean="0">
                <a:solidFill>
                  <a:srgbClr val="000000"/>
                </a:solidFill>
              </a:rPr>
              <a:t> Untreated diabetes can cause serious complications even if a person feels fine.</a:t>
            </a:r>
            <a:r>
              <a:rPr lang="en-US" sz="1100" dirty="0" smtClean="0">
                <a:solidFill>
                  <a:srgbClr val="000000"/>
                </a:solidFill>
              </a:rPr>
              <a:t> Type 2 diabetes has been called a “silent killer” because many people are not aware they have the disease until they develop serious complications.</a:t>
            </a:r>
          </a:p>
          <a:p>
            <a:pPr eaLnBrk="1" hangingPunct="1">
              <a:buFontTx/>
              <a:buChar char="•"/>
            </a:pPr>
            <a:r>
              <a:rPr lang="en-US" sz="1100" dirty="0" smtClean="0">
                <a:solidFill>
                  <a:srgbClr val="000000"/>
                </a:solidFill>
              </a:rPr>
              <a:t> </a:t>
            </a:r>
            <a:r>
              <a:rPr lang="en-US" sz="1100" b="1" dirty="0" smtClean="0">
                <a:solidFill>
                  <a:srgbClr val="000000"/>
                </a:solidFill>
              </a:rPr>
              <a:t>People with diabetes can reduce the risk of long-term complications by following their recommended diabetes care plans.</a:t>
            </a:r>
            <a:r>
              <a:rPr lang="en-US" sz="1100" dirty="0" smtClean="0">
                <a:solidFill>
                  <a:srgbClr val="000000"/>
                </a:solidFill>
              </a:rPr>
              <a:t> For both type 1 and type 2 diabetes, major studies have shown that people who maintain their blood glucose as close to normal as possible reduce their risk of serious long-term complications.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D63AE45-4DA3-401F-B8EA-3291F6BCE273}" type="datetimeFigureOut">
              <a:rPr lang="en-US" smtClean="0"/>
              <a:pPr/>
              <a:t>6/20/2016</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909293C-2C9D-4980-9010-28AB0B30E45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63AE45-4DA3-401F-B8EA-3291F6BCE273}" type="datetimeFigureOut">
              <a:rPr lang="en-US" smtClean="0"/>
              <a:pPr/>
              <a:t>6/20/2016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909293C-2C9D-4980-9010-28AB0B30E45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63AE45-4DA3-401F-B8EA-3291F6BCE273}" type="datetimeFigureOut">
              <a:rPr lang="en-US" smtClean="0"/>
              <a:pPr/>
              <a:t>6/20/2016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909293C-2C9D-4980-9010-28AB0B30E45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63AE45-4DA3-401F-B8EA-3291F6BCE273}" type="datetimeFigureOut">
              <a:rPr lang="en-US" smtClean="0"/>
              <a:pPr/>
              <a:t>6/20/2016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909293C-2C9D-4980-9010-28AB0B30E45F}"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63AE45-4DA3-401F-B8EA-3291F6BCE273}" type="datetimeFigureOut">
              <a:rPr lang="en-US" smtClean="0"/>
              <a:pPr/>
              <a:t>6/20/2016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909293C-2C9D-4980-9010-28AB0B30E45F}"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63AE45-4DA3-401F-B8EA-3291F6BCE273}" type="datetimeFigureOut">
              <a:rPr lang="en-US" smtClean="0"/>
              <a:pPr/>
              <a:t>6/20/2016</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909293C-2C9D-4980-9010-28AB0B30E45F}"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63AE45-4DA3-401F-B8EA-3291F6BCE273}" type="datetimeFigureOut">
              <a:rPr lang="en-US" smtClean="0"/>
              <a:pPr/>
              <a:t>6/20/2016</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C909293C-2C9D-4980-9010-28AB0B30E45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D63AE45-4DA3-401F-B8EA-3291F6BCE273}" type="datetimeFigureOut">
              <a:rPr lang="en-US" smtClean="0"/>
              <a:pPr/>
              <a:t>6/20/2016</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C909293C-2C9D-4980-9010-28AB0B30E45F}"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63AE45-4DA3-401F-B8EA-3291F6BCE273}" type="datetimeFigureOut">
              <a:rPr lang="en-US" smtClean="0"/>
              <a:pPr/>
              <a:t>6/20/2016</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C909293C-2C9D-4980-9010-28AB0B30E45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D63AE45-4DA3-401F-B8EA-3291F6BCE273}" type="datetimeFigureOut">
              <a:rPr lang="en-US" smtClean="0"/>
              <a:pPr/>
              <a:t>6/20/2016</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909293C-2C9D-4980-9010-28AB0B30E45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D63AE45-4DA3-401F-B8EA-3291F6BCE273}" type="datetimeFigureOut">
              <a:rPr lang="en-US" smtClean="0"/>
              <a:pPr/>
              <a:t>6/20/2016</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909293C-2C9D-4980-9010-28AB0B30E45F}"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D63AE45-4DA3-401F-B8EA-3291F6BCE273}" type="datetimeFigureOut">
              <a:rPr lang="en-US" smtClean="0"/>
              <a:pPr/>
              <a:t>6/20/2016</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909293C-2C9D-4980-9010-28AB0B30E45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533400" y="609600"/>
            <a:ext cx="8229600" cy="381000"/>
          </a:xfrm>
        </p:spPr>
        <p:txBody>
          <a:bodyPr tIns="0" bIns="0" anchor="t">
            <a:normAutofit fontScale="90000"/>
          </a:bodyPr>
          <a:lstStyle/>
          <a:p>
            <a:r>
              <a:rPr lang="en-US" sz="2800" dirty="0"/>
              <a:t>What this program is about …</a:t>
            </a:r>
          </a:p>
        </p:txBody>
      </p:sp>
      <p:sp>
        <p:nvSpPr>
          <p:cNvPr id="167939" name="Text Box 3"/>
          <p:cNvSpPr txBox="1">
            <a:spLocks noChangeArrowheads="1"/>
          </p:cNvSpPr>
          <p:nvPr/>
        </p:nvSpPr>
        <p:spPr bwMode="auto">
          <a:xfrm>
            <a:off x="514350" y="1104900"/>
            <a:ext cx="8201025" cy="4278313"/>
          </a:xfrm>
          <a:prstGeom prst="rect">
            <a:avLst/>
          </a:prstGeom>
          <a:noFill/>
          <a:ln w="9525">
            <a:noFill/>
            <a:miter lim="800000"/>
            <a:headEnd/>
            <a:tailEnd/>
          </a:ln>
          <a:effectLst/>
        </p:spPr>
        <p:txBody>
          <a:bodyPr>
            <a:spAutoFit/>
          </a:bodyPr>
          <a:lstStyle/>
          <a:p>
            <a:pPr marL="228600" indent="-228600" algn="ctr">
              <a:spcBef>
                <a:spcPct val="5000"/>
              </a:spcBef>
            </a:pPr>
            <a:endParaRPr lang="en-US" sz="4400" dirty="0"/>
          </a:p>
          <a:p>
            <a:pPr marL="228600" indent="-228600" algn="ctr">
              <a:spcBef>
                <a:spcPct val="5000"/>
              </a:spcBef>
            </a:pPr>
            <a:r>
              <a:rPr lang="en-US" sz="4400" dirty="0"/>
              <a:t>Preventing or delaying diabetes</a:t>
            </a:r>
            <a:r>
              <a:rPr lang="en-US" sz="4400" b="1" dirty="0"/>
              <a:t> </a:t>
            </a:r>
          </a:p>
          <a:p>
            <a:pPr marL="228600" indent="-228600" algn="ctr">
              <a:spcBef>
                <a:spcPct val="5000"/>
              </a:spcBef>
            </a:pPr>
            <a:endParaRPr lang="en-US" sz="4400" b="1" dirty="0"/>
          </a:p>
          <a:p>
            <a:pPr marL="228600" indent="-228600" algn="ctr">
              <a:spcBef>
                <a:spcPct val="5000"/>
              </a:spcBef>
            </a:pPr>
            <a:endParaRPr lang="en-US" sz="4400" b="1" i="1" dirty="0"/>
          </a:p>
          <a:p>
            <a:pPr marL="228600" indent="-228600" algn="ctr">
              <a:spcBef>
                <a:spcPct val="5000"/>
              </a:spcBef>
            </a:pPr>
            <a:endParaRPr lang="en-US" sz="4400" b="1" i="1" dirty="0"/>
          </a:p>
          <a:p>
            <a:pPr marL="228600" indent="-228600" algn="ctr">
              <a:spcBef>
                <a:spcPct val="5000"/>
              </a:spcBef>
            </a:pPr>
            <a:endParaRPr lang="en-US" sz="4400" b="1" dirty="0"/>
          </a:p>
        </p:txBody>
      </p:sp>
      <p:grpSp>
        <p:nvGrpSpPr>
          <p:cNvPr id="2" name="Group 4"/>
          <p:cNvGrpSpPr>
            <a:grpSpLocks/>
          </p:cNvGrpSpPr>
          <p:nvPr/>
        </p:nvGrpSpPr>
        <p:grpSpPr bwMode="auto">
          <a:xfrm>
            <a:off x="1562100" y="2919413"/>
            <a:ext cx="7248525" cy="3919537"/>
            <a:chOff x="984" y="1839"/>
            <a:chExt cx="4566" cy="2469"/>
          </a:xfrm>
        </p:grpSpPr>
        <p:pic>
          <p:nvPicPr>
            <p:cNvPr id="167941" name="Picture 5" descr="InsGluDoorRev"/>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22" y="2138"/>
              <a:ext cx="2328" cy="2170"/>
            </a:xfrm>
            <a:prstGeom prst="rect">
              <a:avLst/>
            </a:prstGeom>
            <a:noFill/>
          </p:spPr>
        </p:pic>
        <p:sp>
          <p:nvSpPr>
            <p:cNvPr id="167942" name="Text Box 6"/>
            <p:cNvSpPr txBox="1">
              <a:spLocks noChangeArrowheads="1"/>
            </p:cNvSpPr>
            <p:nvPr/>
          </p:nvSpPr>
          <p:spPr bwMode="auto">
            <a:xfrm>
              <a:off x="984" y="1839"/>
              <a:ext cx="3618" cy="634"/>
            </a:xfrm>
            <a:prstGeom prst="rect">
              <a:avLst/>
            </a:prstGeom>
            <a:noFill/>
            <a:ln w="9525">
              <a:noFill/>
              <a:miter lim="800000"/>
              <a:headEnd/>
              <a:tailEnd/>
            </a:ln>
            <a:effectLst/>
          </p:spPr>
          <p:txBody>
            <a:bodyPr>
              <a:spAutoFit/>
            </a:bodyPr>
            <a:lstStyle/>
            <a:p>
              <a:pPr algn="ctr">
                <a:spcBef>
                  <a:spcPct val="50000"/>
                </a:spcBef>
              </a:pPr>
              <a:r>
                <a:rPr lang="en-US" sz="6000" b="1" i="1" dirty="0"/>
                <a:t>Prediabetes</a:t>
              </a:r>
              <a:endParaRPr lang="en-US" sz="4800" b="1" i="1"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http://www.top10homeremedies.com/wp-content/uploads/2012/11/diabetes.jpg"/>
          <p:cNvPicPr>
            <a:picLocks noChangeAspect="1" noChangeArrowheads="1"/>
          </p:cNvPicPr>
          <p:nvPr/>
        </p:nvPicPr>
        <p:blipFill>
          <a:blip r:embed="rId2"/>
          <a:srcRect/>
          <a:stretch>
            <a:fillRect/>
          </a:stretch>
        </p:blipFill>
        <p:spPr bwMode="auto">
          <a:xfrm>
            <a:off x="2214546" y="-5786501"/>
            <a:ext cx="5286412" cy="4846752"/>
          </a:xfrm>
          <a:prstGeom prst="rect">
            <a:avLst/>
          </a:prstGeom>
          <a:noFill/>
        </p:spPr>
      </p:pic>
      <p:pic>
        <p:nvPicPr>
          <p:cNvPr id="5" name="Picture 2" descr="http://www.top10homeremedies.com/wp-content/uploads/2012/11/diabetes.jpg"/>
          <p:cNvPicPr>
            <a:picLocks noChangeAspect="1" noChangeArrowheads="1"/>
          </p:cNvPicPr>
          <p:nvPr/>
        </p:nvPicPr>
        <p:blipFill>
          <a:blip r:embed="rId2"/>
          <a:srcRect/>
          <a:stretch>
            <a:fillRect/>
          </a:stretch>
        </p:blipFill>
        <p:spPr bwMode="auto">
          <a:xfrm>
            <a:off x="0" y="137791"/>
            <a:ext cx="9144000" cy="604440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715436" cy="6001643"/>
          </a:xfrm>
          <a:prstGeom prst="rect">
            <a:avLst/>
          </a:prstGeom>
        </p:spPr>
        <p:txBody>
          <a:bodyPr wrap="square">
            <a:spAutoFit/>
          </a:bodyPr>
          <a:lstStyle/>
          <a:p>
            <a:r>
              <a:rPr lang="en-IN" sz="3200" dirty="0" smtClean="0">
                <a:latin typeface="Times New Roman" pitchFamily="18" charset="0"/>
                <a:cs typeface="Times New Roman" pitchFamily="18" charset="0"/>
              </a:rPr>
              <a:t>There are three main things that contribute to becoming prediabetic, and the progression to diabetes</a:t>
            </a:r>
            <a:r>
              <a:rPr lang="en-IN" sz="2800" dirty="0" smtClean="0">
                <a:latin typeface="Times New Roman" pitchFamily="18" charset="0"/>
                <a:cs typeface="Times New Roman" pitchFamily="18" charset="0"/>
              </a:rPr>
              <a:t>:</a:t>
            </a:r>
          </a:p>
          <a:p>
            <a:r>
              <a:rPr lang="en-IN" dirty="0" smtClean="0"/>
              <a:t>1</a:t>
            </a:r>
            <a:r>
              <a:rPr lang="en-IN" sz="2800" dirty="0" smtClean="0">
                <a:latin typeface="Times New Roman" pitchFamily="18" charset="0"/>
                <a:cs typeface="Times New Roman" pitchFamily="18" charset="0"/>
              </a:rPr>
              <a:t>. </a:t>
            </a:r>
            <a:r>
              <a:rPr lang="en-IN" sz="3200" b="1" dirty="0" smtClean="0">
                <a:solidFill>
                  <a:srgbClr val="FF0000"/>
                </a:solidFill>
                <a:latin typeface="Times New Roman" pitchFamily="18" charset="0"/>
                <a:cs typeface="Times New Roman" pitchFamily="18" charset="0"/>
              </a:rPr>
              <a:t>What you eat: Being overweight affects the body’s ability to </a:t>
            </a:r>
            <a:r>
              <a:rPr lang="en-IN" sz="3200" dirty="0" smtClean="0">
                <a:latin typeface="Times New Roman" pitchFamily="18" charset="0"/>
                <a:cs typeface="Times New Roman" pitchFamily="18" charset="0"/>
              </a:rPr>
              <a:t>process sugar in the blood.</a:t>
            </a:r>
          </a:p>
          <a:p>
            <a:r>
              <a:rPr lang="en-IN" sz="3200" dirty="0" smtClean="0">
                <a:latin typeface="Times New Roman" pitchFamily="18" charset="0"/>
                <a:cs typeface="Times New Roman" pitchFamily="18" charset="0"/>
              </a:rPr>
              <a:t>2. </a:t>
            </a:r>
            <a:r>
              <a:rPr lang="en-IN" sz="3200" b="1" dirty="0" smtClean="0">
                <a:solidFill>
                  <a:srgbClr val="FF0000"/>
                </a:solidFill>
                <a:latin typeface="Times New Roman" pitchFamily="18" charset="0"/>
                <a:cs typeface="Times New Roman" pitchFamily="18" charset="0"/>
              </a:rPr>
              <a:t>What you do: Long periods of inactivity (</a:t>
            </a:r>
            <a:r>
              <a:rPr lang="en-IN" sz="3200" b="1" dirty="0" smtClean="0">
                <a:latin typeface="Times New Roman" pitchFamily="18" charset="0"/>
                <a:cs typeface="Times New Roman" pitchFamily="18" charset="0"/>
              </a:rPr>
              <a:t>e.g. watching television all evening</a:t>
            </a:r>
            <a:r>
              <a:rPr lang="en-IN" sz="3200" dirty="0" smtClean="0">
                <a:latin typeface="Times New Roman" pitchFamily="18" charset="0"/>
                <a:cs typeface="Times New Roman" pitchFamily="18" charset="0"/>
              </a:rPr>
              <a:t>) reduce the ability of insulin to deal with sugar in the blood. But being </a:t>
            </a:r>
            <a:r>
              <a:rPr lang="en-IN" sz="3200" dirty="0" smtClean="0">
                <a:solidFill>
                  <a:srgbClr val="FF0000"/>
                </a:solidFill>
                <a:latin typeface="Times New Roman" pitchFamily="18" charset="0"/>
                <a:cs typeface="Times New Roman" pitchFamily="18" charset="0"/>
              </a:rPr>
              <a:t>physically active increases the efficiency of the insulin.</a:t>
            </a:r>
          </a:p>
          <a:p>
            <a:r>
              <a:rPr lang="en-IN" sz="3200" dirty="0" smtClean="0">
                <a:latin typeface="Times New Roman" pitchFamily="18" charset="0"/>
                <a:cs typeface="Times New Roman" pitchFamily="18" charset="0"/>
              </a:rPr>
              <a:t>3. </a:t>
            </a:r>
            <a:r>
              <a:rPr lang="en-IN" sz="3200" b="1" dirty="0" smtClean="0">
                <a:solidFill>
                  <a:srgbClr val="FF0000"/>
                </a:solidFill>
                <a:latin typeface="Times New Roman" pitchFamily="18" charset="0"/>
                <a:cs typeface="Times New Roman" pitchFamily="18" charset="0"/>
              </a:rPr>
              <a:t>The genes you inherit </a:t>
            </a:r>
            <a:r>
              <a:rPr lang="en-IN" sz="3200" b="1" dirty="0" smtClean="0">
                <a:latin typeface="Times New Roman" pitchFamily="18" charset="0"/>
                <a:cs typeface="Times New Roman" pitchFamily="18" charset="0"/>
              </a:rPr>
              <a:t>also contribute to the development of </a:t>
            </a:r>
            <a:r>
              <a:rPr lang="en-IN" sz="3200" dirty="0" smtClean="0">
                <a:latin typeface="Times New Roman" pitchFamily="18" charset="0"/>
                <a:cs typeface="Times New Roman" pitchFamily="18" charset="0"/>
              </a:rPr>
              <a:t>prediabetes.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MEASURES</a:t>
            </a:r>
            <a:endParaRPr lang="en-IN" dirty="0"/>
          </a:p>
        </p:txBody>
      </p:sp>
      <p:sp>
        <p:nvSpPr>
          <p:cNvPr id="3" name="Content Placeholder 2"/>
          <p:cNvSpPr>
            <a:spLocks noGrp="1"/>
          </p:cNvSpPr>
          <p:nvPr>
            <p:ph idx="1"/>
          </p:nvPr>
        </p:nvSpPr>
        <p:spPr>
          <a:xfrm>
            <a:off x="142844" y="1071546"/>
            <a:ext cx="9001156" cy="5072098"/>
          </a:xfrm>
        </p:spPr>
        <p:txBody>
          <a:bodyPr>
            <a:normAutofit lnSpcReduction="10000"/>
          </a:bodyPr>
          <a:lstStyle/>
          <a:p>
            <a:r>
              <a:rPr lang="en-US" dirty="0" smtClean="0">
                <a:solidFill>
                  <a:srgbClr val="FF0000"/>
                </a:solidFill>
              </a:rPr>
              <a:t>Fasting blood glucose</a:t>
            </a:r>
            <a:r>
              <a:rPr lang="en-US" dirty="0" smtClean="0"/>
              <a:t>-8 hrs after fasting overnight.</a:t>
            </a:r>
          </a:p>
          <a:p>
            <a:pPr>
              <a:buNone/>
            </a:pPr>
            <a:r>
              <a:rPr lang="en-US" dirty="0" smtClean="0"/>
              <a:t>Normal-&lt;100mg/dl, </a:t>
            </a:r>
            <a:r>
              <a:rPr lang="en-US" b="1" dirty="0" smtClean="0">
                <a:solidFill>
                  <a:srgbClr val="FF0000"/>
                </a:solidFill>
              </a:rPr>
              <a:t>pre –diabetes-100-125mg/dl</a:t>
            </a:r>
          </a:p>
          <a:p>
            <a:pPr>
              <a:buNone/>
            </a:pPr>
            <a:endParaRPr lang="en-US" dirty="0" smtClean="0"/>
          </a:p>
          <a:p>
            <a:r>
              <a:rPr lang="en-US" dirty="0" smtClean="0">
                <a:solidFill>
                  <a:srgbClr val="FF0000"/>
                </a:solidFill>
              </a:rPr>
              <a:t>OGTT</a:t>
            </a:r>
            <a:r>
              <a:rPr lang="en-US" dirty="0" smtClean="0"/>
              <a:t>-fasting blood sugar, followed by a sugary drink and 2 hrs later blood sample taken.</a:t>
            </a:r>
          </a:p>
          <a:p>
            <a:pPr>
              <a:buNone/>
            </a:pPr>
            <a:r>
              <a:rPr lang="en-US" dirty="0" smtClean="0"/>
              <a:t>Normal-&lt;140mg/dl, </a:t>
            </a:r>
            <a:r>
              <a:rPr lang="en-US" b="1" dirty="0" smtClean="0">
                <a:solidFill>
                  <a:srgbClr val="FF0000"/>
                </a:solidFill>
              </a:rPr>
              <a:t>pre –diabetes-140-199mg/dl</a:t>
            </a:r>
            <a:endParaRPr lang="en-IN" b="1" dirty="0" smtClean="0">
              <a:solidFill>
                <a:srgbClr val="FF0000"/>
              </a:solidFill>
            </a:endParaRPr>
          </a:p>
          <a:p>
            <a:pPr>
              <a:buNone/>
            </a:pPr>
            <a:endParaRPr lang="en-US" dirty="0" smtClean="0"/>
          </a:p>
          <a:p>
            <a:r>
              <a:rPr lang="en-US" dirty="0" smtClean="0">
                <a:solidFill>
                  <a:srgbClr val="FF0000"/>
                </a:solidFill>
              </a:rPr>
              <a:t>HBA1C-</a:t>
            </a:r>
            <a:r>
              <a:rPr lang="en-US" dirty="0" smtClean="0"/>
              <a:t>done at any time during day. No need of fasting. Result  reflect of an average  blood sugar of 3 months.</a:t>
            </a:r>
          </a:p>
          <a:p>
            <a:pPr>
              <a:buNone/>
            </a:pPr>
            <a:r>
              <a:rPr lang="en-US" dirty="0" smtClean="0"/>
              <a:t> Normal-&lt;5.6%, </a:t>
            </a:r>
            <a:r>
              <a:rPr lang="en-US" b="1" dirty="0" smtClean="0">
                <a:solidFill>
                  <a:srgbClr val="FF0000"/>
                </a:solidFill>
              </a:rPr>
              <a:t>pre –diabetes-5.7%-6.4%</a:t>
            </a:r>
            <a:endParaRPr lang="en-IN" b="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smtClean="0">
                <a:solidFill>
                  <a:srgbClr val="FF0000"/>
                </a:solidFill>
              </a:rPr>
              <a:t>prediabetes has no signs or symptoms</a:t>
            </a:r>
          </a:p>
          <a:p>
            <a:r>
              <a:rPr lang="en-IN" dirty="0" smtClean="0"/>
              <a:t>One possible sign that you may be at risk of type 2 diabetes is darkened skin on certain parts( neck, arm pits, inside elbows, behind the knees and on knuckles) of the body. This condition is called Acanthosis Nigricans.</a:t>
            </a:r>
          </a:p>
          <a:p>
            <a:r>
              <a:rPr lang="en-US" dirty="0" smtClean="0"/>
              <a:t>Sleeping less than 6 hrs on a regular basis</a:t>
            </a:r>
          </a:p>
          <a:p>
            <a:r>
              <a:rPr lang="en-US" dirty="0" smtClean="0"/>
              <a:t>Pre diabetes tends to be </a:t>
            </a:r>
            <a:r>
              <a:rPr lang="en-US" dirty="0" smtClean="0">
                <a:solidFill>
                  <a:srgbClr val="FF0000"/>
                </a:solidFill>
              </a:rPr>
              <a:t>subtle.</a:t>
            </a:r>
          </a:p>
          <a:p>
            <a:r>
              <a:rPr lang="en-US" dirty="0" smtClean="0">
                <a:solidFill>
                  <a:srgbClr val="FF0000"/>
                </a:solidFill>
              </a:rPr>
              <a:t>Prediabetes leads to heart </a:t>
            </a:r>
            <a:r>
              <a:rPr lang="en-US" dirty="0" err="1" smtClean="0">
                <a:solidFill>
                  <a:srgbClr val="FF0000"/>
                </a:solidFill>
              </a:rPr>
              <a:t>disesaes</a:t>
            </a:r>
            <a:endParaRPr lang="en-IN" dirty="0" smtClean="0">
              <a:solidFill>
                <a:srgbClr val="FF0000"/>
              </a:solidFill>
            </a:endParaRPr>
          </a:p>
        </p:txBody>
      </p:sp>
      <p:sp>
        <p:nvSpPr>
          <p:cNvPr id="3" name="Title 2"/>
          <p:cNvSpPr>
            <a:spLocks noGrp="1"/>
          </p:cNvSpPr>
          <p:nvPr>
            <p:ph type="title"/>
          </p:nvPr>
        </p:nvSpPr>
        <p:spPr/>
        <p:txBody>
          <a:bodyPr/>
          <a:lstStyle/>
          <a:p>
            <a:r>
              <a:rPr lang="en-US" dirty="0" smtClean="0"/>
              <a:t>Signs and symptoms</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71480"/>
            <a:ext cx="9001156" cy="6429420"/>
          </a:xfrm>
        </p:spPr>
        <p:txBody>
          <a:bodyPr>
            <a:noAutofit/>
          </a:bodyPr>
          <a:lstStyle/>
          <a:p>
            <a:r>
              <a:rPr lang="en-US" sz="2400" dirty="0" smtClean="0">
                <a:latin typeface="Times New Roman" pitchFamily="18" charset="0"/>
                <a:cs typeface="Times New Roman" pitchFamily="18" charset="0"/>
              </a:rPr>
              <a:t>AIM BMI-18.5-25</a:t>
            </a:r>
          </a:p>
          <a:p>
            <a:r>
              <a:rPr lang="en-US" sz="2400" dirty="0" smtClean="0">
                <a:latin typeface="Times New Roman" pitchFamily="18" charset="0"/>
                <a:cs typeface="Times New Roman" pitchFamily="18" charset="0"/>
              </a:rPr>
              <a:t>EAT A BALANCED DIET</a:t>
            </a:r>
          </a:p>
          <a:p>
            <a:r>
              <a:rPr lang="en-US" sz="2400" dirty="0" smtClean="0">
                <a:latin typeface="Times New Roman" pitchFamily="18" charset="0"/>
                <a:cs typeface="Times New Roman" pitchFamily="18" charset="0"/>
              </a:rPr>
              <a:t>MOVE MORE</a:t>
            </a:r>
          </a:p>
          <a:p>
            <a:r>
              <a:rPr lang="en-US" sz="2400" dirty="0" smtClean="0">
                <a:latin typeface="Times New Roman" pitchFamily="18" charset="0"/>
                <a:cs typeface="Times New Roman" pitchFamily="18" charset="0"/>
              </a:rPr>
              <a:t>EERCISE 30 MTS /DAY FOR 5 DAYS</a:t>
            </a:r>
          </a:p>
          <a:p>
            <a:r>
              <a:rPr lang="en-US" sz="2400" dirty="0" smtClean="0">
                <a:latin typeface="Times New Roman" pitchFamily="18" charset="0"/>
                <a:cs typeface="Times New Roman" pitchFamily="18" charset="0"/>
              </a:rPr>
              <a:t>LOAD VEGETABLES, FRUITS AND LESS STARCH FOODS.</a:t>
            </a:r>
          </a:p>
          <a:p>
            <a:r>
              <a:rPr lang="en-US" sz="2400" dirty="0" smtClean="0">
                <a:latin typeface="Times New Roman" pitchFamily="18" charset="0"/>
                <a:cs typeface="Times New Roman" pitchFamily="18" charset="0"/>
              </a:rPr>
              <a:t>CHOOSE AND COMMIT</a:t>
            </a:r>
          </a:p>
          <a:p>
            <a:r>
              <a:rPr lang="en-US" sz="2400" dirty="0" smtClean="0">
                <a:latin typeface="Times New Roman" pitchFamily="18" charset="0"/>
                <a:cs typeface="Times New Roman" pitchFamily="18" charset="0"/>
              </a:rPr>
              <a:t>GET SUPPORT WHEN NEEDED</a:t>
            </a:r>
          </a:p>
          <a:p>
            <a:r>
              <a:rPr lang="en-US" sz="2400" dirty="0" smtClean="0">
                <a:latin typeface="Times New Roman" pitchFamily="18" charset="0"/>
                <a:cs typeface="Times New Roman" pitchFamily="18" charset="0"/>
              </a:rPr>
              <a:t>SLEEP WELL-  	Create a sleep schedule</a:t>
            </a:r>
          </a:p>
          <a:p>
            <a:pPr>
              <a:buNone/>
            </a:pPr>
            <a:r>
              <a:rPr lang="en-US" sz="2400" dirty="0" smtClean="0">
                <a:latin typeface="Times New Roman" pitchFamily="18" charset="0"/>
                <a:cs typeface="Times New Roman" pitchFamily="18" charset="0"/>
              </a:rPr>
              <a:t>				Avoid caffeine,alcohol,smoking</a:t>
            </a:r>
          </a:p>
          <a:p>
            <a:pPr>
              <a:buNone/>
            </a:pPr>
            <a:r>
              <a:rPr lang="en-US" sz="2400" dirty="0" smtClean="0">
                <a:latin typeface="Times New Roman" pitchFamily="18" charset="0"/>
                <a:cs typeface="Times New Roman" pitchFamily="18" charset="0"/>
              </a:rPr>
              <a:t>				Relax before turning off light</a:t>
            </a:r>
          </a:p>
          <a:p>
            <a:pPr>
              <a:buNone/>
            </a:pPr>
            <a:r>
              <a:rPr lang="en-US" sz="2400" dirty="0" smtClean="0">
                <a:latin typeface="Times New Roman" pitchFamily="18" charset="0"/>
                <a:cs typeface="Times New Roman" pitchFamily="18" charset="0"/>
              </a:rPr>
              <a:t>				Don’t work or read newspaper</a:t>
            </a:r>
          </a:p>
          <a:p>
            <a:pPr>
              <a:buNone/>
            </a:pPr>
            <a:r>
              <a:rPr lang="en-US" sz="2400" dirty="0" smtClean="0">
                <a:latin typeface="Times New Roman" pitchFamily="18" charset="0"/>
                <a:cs typeface="Times New Roman" pitchFamily="18" charset="0"/>
              </a:rPr>
              <a:t>				Turn off mobile,TV,Computer</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				</a:t>
            </a:r>
            <a:endParaRPr lang="en-IN" sz="2400" dirty="0">
              <a:latin typeface="Times New Roman" pitchFamily="18" charset="0"/>
              <a:cs typeface="Times New Roman" pitchFamily="18" charset="0"/>
            </a:endParaRPr>
          </a:p>
        </p:txBody>
      </p:sp>
      <p:sp>
        <p:nvSpPr>
          <p:cNvPr id="3" name="Title 2"/>
          <p:cNvSpPr>
            <a:spLocks noGrp="1"/>
          </p:cNvSpPr>
          <p:nvPr>
            <p:ph type="title"/>
          </p:nvPr>
        </p:nvSpPr>
        <p:spPr>
          <a:xfrm>
            <a:off x="500034" y="0"/>
            <a:ext cx="8229600" cy="868346"/>
          </a:xfrm>
        </p:spPr>
        <p:txBody>
          <a:bodyPr/>
          <a:lstStyle/>
          <a:p>
            <a:r>
              <a:rPr lang="en-US" dirty="0" smtClean="0"/>
              <a:t>LIFE STYLE MEASURES</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body" idx="1"/>
          </p:nvPr>
        </p:nvSpPr>
        <p:spPr>
          <a:xfrm>
            <a:off x="361950" y="1882775"/>
            <a:ext cx="7996264" cy="4114800"/>
          </a:xfrm>
        </p:spPr>
        <p:txBody>
          <a:bodyPr>
            <a:normAutofit fontScale="55000" lnSpcReduction="20000"/>
          </a:bodyPr>
          <a:lstStyle/>
          <a:p>
            <a:pPr marL="230188" indent="-230188">
              <a:lnSpc>
                <a:spcPct val="155000"/>
              </a:lnSpc>
              <a:spcBef>
                <a:spcPct val="45000"/>
              </a:spcBef>
              <a:buFontTx/>
              <a:buNone/>
            </a:pPr>
            <a:r>
              <a:rPr lang="en-US" i="1" dirty="0"/>
              <a:t>     </a:t>
            </a:r>
            <a:r>
              <a:rPr lang="en-US" i="1" dirty="0">
                <a:solidFill>
                  <a:schemeClr val="accent2"/>
                </a:solidFill>
              </a:rPr>
              <a:t>More nutritious eating</a:t>
            </a:r>
            <a:r>
              <a:rPr lang="en-US" dirty="0"/>
              <a:t> </a:t>
            </a:r>
          </a:p>
          <a:p>
            <a:pPr marL="230188" indent="-230188" algn="r">
              <a:lnSpc>
                <a:spcPct val="155000"/>
              </a:lnSpc>
              <a:spcBef>
                <a:spcPct val="145000"/>
              </a:spcBef>
              <a:buFontTx/>
              <a:buNone/>
            </a:pPr>
            <a:r>
              <a:rPr lang="en-US" dirty="0"/>
              <a:t>                                   </a:t>
            </a:r>
            <a:endParaRPr lang="en-US" dirty="0" smtClean="0"/>
          </a:p>
          <a:p>
            <a:pPr marL="230188" indent="-230188" algn="r">
              <a:lnSpc>
                <a:spcPct val="155000"/>
              </a:lnSpc>
              <a:spcBef>
                <a:spcPct val="145000"/>
              </a:spcBef>
              <a:buFontTx/>
              <a:buNone/>
            </a:pPr>
            <a:r>
              <a:rPr lang="en-US" dirty="0" smtClean="0"/>
              <a:t> </a:t>
            </a:r>
            <a:r>
              <a:rPr lang="en-US" i="1" dirty="0">
                <a:solidFill>
                  <a:schemeClr val="accent2"/>
                </a:solidFill>
              </a:rPr>
              <a:t>Regular physical activity</a:t>
            </a:r>
            <a:endParaRPr lang="en-US" i="1" dirty="0"/>
          </a:p>
          <a:p>
            <a:pPr marL="230188" indent="-230188" algn="r">
              <a:lnSpc>
                <a:spcPct val="85000"/>
              </a:lnSpc>
              <a:spcBef>
                <a:spcPct val="10000"/>
              </a:spcBef>
              <a:buFontTx/>
              <a:buNone/>
            </a:pPr>
            <a:r>
              <a:rPr lang="en-US" sz="2400" dirty="0"/>
              <a:t>		(150 minutes a week)</a:t>
            </a:r>
            <a:endParaRPr lang="en-US" i="1" dirty="0">
              <a:solidFill>
                <a:schemeClr val="accent2"/>
              </a:solidFill>
            </a:endParaRPr>
          </a:p>
          <a:p>
            <a:pPr marL="230188" indent="-230188">
              <a:lnSpc>
                <a:spcPct val="155000"/>
              </a:lnSpc>
              <a:spcBef>
                <a:spcPct val="160000"/>
              </a:spcBef>
              <a:buFontTx/>
              <a:buNone/>
            </a:pPr>
            <a:r>
              <a:rPr lang="en-US" dirty="0"/>
              <a:t>     </a:t>
            </a:r>
            <a:endParaRPr lang="en-US" dirty="0" smtClean="0"/>
          </a:p>
          <a:p>
            <a:pPr marL="230188" indent="-230188">
              <a:lnSpc>
                <a:spcPct val="155000"/>
              </a:lnSpc>
              <a:spcBef>
                <a:spcPct val="160000"/>
              </a:spcBef>
              <a:buFontTx/>
              <a:buNone/>
            </a:pPr>
            <a:r>
              <a:rPr lang="en-US" dirty="0" smtClean="0"/>
              <a:t> </a:t>
            </a:r>
            <a:r>
              <a:rPr lang="en-US" i="1" dirty="0">
                <a:solidFill>
                  <a:schemeClr val="accent2"/>
                </a:solidFill>
              </a:rPr>
              <a:t>Moderate weight loss</a:t>
            </a:r>
            <a:endParaRPr lang="en-US" i="1" dirty="0"/>
          </a:p>
          <a:p>
            <a:pPr marL="230188" indent="-230188">
              <a:lnSpc>
                <a:spcPct val="85000"/>
              </a:lnSpc>
              <a:spcBef>
                <a:spcPct val="10000"/>
              </a:spcBef>
              <a:buFontTx/>
              <a:buNone/>
            </a:pPr>
            <a:r>
              <a:rPr lang="en-US" sz="2400" dirty="0"/>
              <a:t>		(7% of body weight)</a:t>
            </a:r>
          </a:p>
          <a:p>
            <a:pPr marL="230188" indent="-230188">
              <a:lnSpc>
                <a:spcPct val="155000"/>
              </a:lnSpc>
              <a:spcBef>
                <a:spcPct val="45000"/>
              </a:spcBef>
              <a:buFontTx/>
              <a:buNone/>
            </a:pPr>
            <a:r>
              <a:rPr lang="en-US" sz="2800" dirty="0"/>
              <a:t>                                              </a:t>
            </a:r>
          </a:p>
        </p:txBody>
      </p:sp>
      <p:sp>
        <p:nvSpPr>
          <p:cNvPr id="191491" name="Rectangle 3"/>
          <p:cNvSpPr>
            <a:spLocks noGrp="1" noChangeArrowheads="1"/>
          </p:cNvSpPr>
          <p:nvPr>
            <p:ph type="title"/>
          </p:nvPr>
        </p:nvSpPr>
        <p:spPr>
          <a:xfrm>
            <a:off x="533400" y="609600"/>
            <a:ext cx="8229600" cy="381000"/>
          </a:xfrm>
          <a:noFill/>
          <a:ln/>
        </p:spPr>
        <p:txBody>
          <a:bodyPr tIns="0" bIns="0" anchor="t">
            <a:normAutofit fontScale="90000"/>
          </a:bodyPr>
          <a:lstStyle/>
          <a:p>
            <a:r>
              <a:rPr lang="en-US" sz="2800"/>
              <a:t>The good news …</a:t>
            </a:r>
          </a:p>
        </p:txBody>
      </p:sp>
      <p:sp>
        <p:nvSpPr>
          <p:cNvPr id="191492" name="Text Box 4"/>
          <p:cNvSpPr txBox="1">
            <a:spLocks noChangeArrowheads="1"/>
          </p:cNvSpPr>
          <p:nvPr/>
        </p:nvSpPr>
        <p:spPr bwMode="auto">
          <a:xfrm>
            <a:off x="515938" y="1123950"/>
            <a:ext cx="8199437" cy="946150"/>
          </a:xfrm>
          <a:prstGeom prst="rect">
            <a:avLst/>
          </a:prstGeom>
          <a:noFill/>
          <a:ln w="9525">
            <a:noFill/>
            <a:miter lim="800000"/>
            <a:headEnd/>
            <a:tailEnd/>
          </a:ln>
          <a:effectLst/>
        </p:spPr>
        <p:txBody>
          <a:bodyPr>
            <a:spAutoFit/>
          </a:bodyPr>
          <a:lstStyle/>
          <a:p>
            <a:pPr>
              <a:spcBef>
                <a:spcPct val="50000"/>
              </a:spcBef>
            </a:pPr>
            <a:r>
              <a:rPr lang="en-US" sz="2800" b="1"/>
              <a:t>You can </a:t>
            </a:r>
            <a:r>
              <a:rPr lang="en-US" sz="2800" b="1" u="sng"/>
              <a:t>prevent</a:t>
            </a:r>
            <a:r>
              <a:rPr lang="en-US" sz="2800" b="1"/>
              <a:t> or </a:t>
            </a:r>
            <a:r>
              <a:rPr lang="en-US" sz="2800" b="1" u="sng"/>
              <a:t>delay</a:t>
            </a:r>
            <a:r>
              <a:rPr lang="en-US" sz="2800" b="1"/>
              <a:t> type 2 diabetes        through:</a:t>
            </a:r>
          </a:p>
        </p:txBody>
      </p:sp>
      <p:pic>
        <p:nvPicPr>
          <p:cNvPr id="191493" name="Picture 5" descr="fruitNVeggies"/>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rot="1578089">
            <a:off x="1064006" y="2547001"/>
            <a:ext cx="1952814" cy="1935634"/>
          </a:xfrm>
          <a:prstGeom prst="rect">
            <a:avLst/>
          </a:prstGeom>
          <a:noFill/>
        </p:spPr>
      </p:pic>
      <p:pic>
        <p:nvPicPr>
          <p:cNvPr id="191494" name="Picture 6" descr="walk"/>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143372" y="2143116"/>
            <a:ext cx="2762244" cy="1841496"/>
          </a:xfrm>
          <a:prstGeom prst="rect">
            <a:avLst/>
          </a:prstGeom>
          <a:noFill/>
        </p:spPr>
      </p:pic>
      <p:pic>
        <p:nvPicPr>
          <p:cNvPr id="191495" name="Picture 7" descr="scale"/>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286116" y="4471987"/>
            <a:ext cx="2438400" cy="2386013"/>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6" name="Picture 2"/>
          <p:cNvPicPr>
            <a:picLocks noChangeAspect="1" noChangeArrowheads="1"/>
          </p:cNvPicPr>
          <p:nvPr/>
        </p:nvPicPr>
        <p:blipFill>
          <a:blip r:embed="rId3">
            <a:clrChange>
              <a:clrFrom>
                <a:srgbClr val="FFFFFE"/>
              </a:clrFrom>
              <a:clrTo>
                <a:srgbClr val="FFFFFE">
                  <a:alpha val="0"/>
                </a:srgbClr>
              </a:clrTo>
            </a:clrChange>
          </a:blip>
          <a:srcRect/>
          <a:stretch>
            <a:fillRect/>
          </a:stretch>
        </p:blipFill>
        <p:spPr bwMode="auto">
          <a:xfrm>
            <a:off x="-342900" y="2262188"/>
            <a:ext cx="9134475" cy="2843212"/>
          </a:xfrm>
          <a:prstGeom prst="rect">
            <a:avLst/>
          </a:prstGeom>
          <a:noFill/>
        </p:spPr>
      </p:pic>
      <p:sp>
        <p:nvSpPr>
          <p:cNvPr id="118787" name="Rectangle 3"/>
          <p:cNvSpPr>
            <a:spLocks noGrp="1" noChangeArrowheads="1"/>
          </p:cNvSpPr>
          <p:nvPr>
            <p:ph type="body" idx="1"/>
          </p:nvPr>
        </p:nvSpPr>
        <p:spPr>
          <a:xfrm>
            <a:off x="508000" y="1814513"/>
            <a:ext cx="3697288" cy="1257300"/>
          </a:xfrm>
        </p:spPr>
        <p:txBody>
          <a:bodyPr/>
          <a:lstStyle/>
          <a:p>
            <a:pPr marL="230188" indent="-230188" algn="ctr">
              <a:spcBef>
                <a:spcPct val="45000"/>
              </a:spcBef>
              <a:buFontTx/>
              <a:buNone/>
            </a:pPr>
            <a:r>
              <a:rPr lang="en-US" b="1"/>
              <a:t>More Nutritious Eating</a:t>
            </a:r>
            <a:r>
              <a:rPr lang="en-US" sz="2800"/>
              <a:t> </a:t>
            </a:r>
          </a:p>
        </p:txBody>
      </p:sp>
      <p:sp>
        <p:nvSpPr>
          <p:cNvPr id="118788" name="Rectangle 4"/>
          <p:cNvSpPr>
            <a:spLocks noGrp="1" noChangeArrowheads="1"/>
          </p:cNvSpPr>
          <p:nvPr>
            <p:ph type="title"/>
          </p:nvPr>
        </p:nvSpPr>
        <p:spPr>
          <a:xfrm>
            <a:off x="517525" y="609600"/>
            <a:ext cx="8245475" cy="381000"/>
          </a:xfrm>
          <a:noFill/>
          <a:ln/>
        </p:spPr>
        <p:txBody>
          <a:bodyPr tIns="0" bIns="0" anchor="t">
            <a:normAutofit fontScale="90000"/>
          </a:bodyPr>
          <a:lstStyle/>
          <a:p>
            <a:r>
              <a:rPr lang="en-US" sz="2800"/>
              <a:t>Balance is the cornerstone of prevention</a:t>
            </a:r>
          </a:p>
        </p:txBody>
      </p:sp>
      <p:sp>
        <p:nvSpPr>
          <p:cNvPr id="118789" name="Rectangle 5"/>
          <p:cNvSpPr>
            <a:spLocks noChangeArrowheads="1"/>
          </p:cNvSpPr>
          <p:nvPr/>
        </p:nvSpPr>
        <p:spPr bwMode="auto">
          <a:xfrm>
            <a:off x="4513263" y="1795463"/>
            <a:ext cx="4202112" cy="1143000"/>
          </a:xfrm>
          <a:prstGeom prst="rect">
            <a:avLst/>
          </a:prstGeom>
          <a:noFill/>
          <a:ln w="9525">
            <a:noFill/>
            <a:miter lim="800000"/>
            <a:headEnd/>
            <a:tailEnd/>
          </a:ln>
          <a:effectLst/>
        </p:spPr>
        <p:txBody>
          <a:bodyPr/>
          <a:lstStyle/>
          <a:p>
            <a:pPr marL="230188" indent="-230188" algn="ctr" eaLnBrk="1" hangingPunct="1">
              <a:spcBef>
                <a:spcPct val="45000"/>
              </a:spcBef>
            </a:pPr>
            <a:r>
              <a:rPr lang="en-US" sz="3200" b="1"/>
              <a:t>Regular Physical Activity</a:t>
            </a:r>
          </a:p>
          <a:p>
            <a:pPr marL="230188" indent="-230188" algn="ctr" eaLnBrk="1" hangingPunct="1">
              <a:spcBef>
                <a:spcPct val="45000"/>
              </a:spcBef>
            </a:pPr>
            <a:endParaRPr lang="en-US" sz="2800"/>
          </a:p>
        </p:txBody>
      </p:sp>
      <p:sp>
        <p:nvSpPr>
          <p:cNvPr id="118790" name="Rectangle 6"/>
          <p:cNvSpPr>
            <a:spLocks noChangeArrowheads="1"/>
          </p:cNvSpPr>
          <p:nvPr/>
        </p:nvSpPr>
        <p:spPr bwMode="auto">
          <a:xfrm>
            <a:off x="2379663" y="5138738"/>
            <a:ext cx="4394200" cy="819150"/>
          </a:xfrm>
          <a:prstGeom prst="rect">
            <a:avLst/>
          </a:prstGeom>
          <a:noFill/>
          <a:ln w="9525">
            <a:noFill/>
            <a:miter lim="800000"/>
            <a:headEnd/>
            <a:tailEnd/>
          </a:ln>
          <a:effectLst/>
        </p:spPr>
        <p:txBody>
          <a:bodyPr/>
          <a:lstStyle/>
          <a:p>
            <a:pPr marL="230188" indent="-230188" algn="ctr" eaLnBrk="1" hangingPunct="1">
              <a:spcBef>
                <a:spcPct val="45000"/>
              </a:spcBef>
            </a:pPr>
            <a:r>
              <a:rPr lang="en-US" sz="3600" b="1"/>
              <a:t>Moderate Weight Loss</a:t>
            </a:r>
            <a:r>
              <a:rPr lang="en-US" sz="3200"/>
              <a:t> </a:t>
            </a:r>
            <a:r>
              <a:rPr lang="en-US" sz="2800"/>
              <a:t>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xfrm>
            <a:off x="500034" y="1571612"/>
            <a:ext cx="8143932" cy="4362466"/>
          </a:xfrm>
        </p:spPr>
        <p:txBody>
          <a:bodyPr>
            <a:normAutofit fontScale="85000" lnSpcReduction="20000"/>
          </a:bodyPr>
          <a:lstStyle/>
          <a:p>
            <a:pPr marL="230188" indent="-230188">
              <a:spcBef>
                <a:spcPct val="65000"/>
              </a:spcBef>
            </a:pPr>
            <a:r>
              <a:rPr lang="en-US" sz="3000" dirty="0">
                <a:latin typeface="Times New Roman" pitchFamily="18" charset="0"/>
                <a:cs typeface="Times New Roman" pitchFamily="18" charset="0"/>
              </a:rPr>
              <a:t>Limit saturated fats (butter, cheese, fatty meats) </a:t>
            </a:r>
          </a:p>
          <a:p>
            <a:pPr marL="230188" indent="-230188">
              <a:spcBef>
                <a:spcPct val="65000"/>
              </a:spcBef>
            </a:pPr>
            <a:r>
              <a:rPr lang="en-US" sz="3000" dirty="0">
                <a:latin typeface="Times New Roman" pitchFamily="18" charset="0"/>
                <a:cs typeface="Times New Roman" pitchFamily="18" charset="0"/>
              </a:rPr>
              <a:t>Cut back on total amount of fat you eat (less oils, salad dressing, fried foods)</a:t>
            </a:r>
          </a:p>
          <a:p>
            <a:pPr marL="230188" indent="-230188">
              <a:spcBef>
                <a:spcPct val="65000"/>
              </a:spcBef>
            </a:pPr>
            <a:r>
              <a:rPr lang="en-US" sz="3000" dirty="0">
                <a:latin typeface="Times New Roman" pitchFamily="18" charset="0"/>
                <a:cs typeface="Times New Roman" pitchFamily="18" charset="0"/>
              </a:rPr>
              <a:t>Try to eat more fiber each day</a:t>
            </a:r>
          </a:p>
          <a:p>
            <a:pPr marL="230188" indent="-230188">
              <a:spcBef>
                <a:spcPct val="65000"/>
              </a:spcBef>
            </a:pPr>
            <a:r>
              <a:rPr lang="en-US" sz="3000" dirty="0">
                <a:latin typeface="Times New Roman" pitchFamily="18" charset="0"/>
                <a:cs typeface="Times New Roman" pitchFamily="18" charset="0"/>
              </a:rPr>
              <a:t>Eat fruits and/or vegetables at each meal</a:t>
            </a:r>
          </a:p>
          <a:p>
            <a:pPr marL="230188" indent="-230188">
              <a:spcBef>
                <a:spcPct val="65000"/>
              </a:spcBef>
            </a:pPr>
            <a:r>
              <a:rPr lang="en-US" sz="3000" dirty="0">
                <a:latin typeface="Times New Roman" pitchFamily="18" charset="0"/>
                <a:cs typeface="Times New Roman" pitchFamily="18" charset="0"/>
              </a:rPr>
              <a:t>Try to eat smaller meals at regular </a:t>
            </a:r>
            <a:r>
              <a:rPr lang="en-US" sz="3000" dirty="0" smtClean="0">
                <a:latin typeface="Times New Roman" pitchFamily="18" charset="0"/>
                <a:cs typeface="Times New Roman" pitchFamily="18" charset="0"/>
              </a:rPr>
              <a:t>times</a:t>
            </a:r>
          </a:p>
          <a:p>
            <a:pPr marL="230188" indent="-230188">
              <a:spcBef>
                <a:spcPct val="65000"/>
              </a:spcBef>
            </a:pPr>
            <a:r>
              <a:rPr lang="en-US" sz="3000" dirty="0" smtClean="0">
                <a:latin typeface="Times New Roman" pitchFamily="18" charset="0"/>
                <a:cs typeface="Times New Roman" pitchFamily="18" charset="0"/>
              </a:rPr>
              <a:t>Include low glycemic index foods</a:t>
            </a:r>
            <a:endParaRPr lang="en-US" sz="3000" dirty="0">
              <a:latin typeface="Times New Roman" pitchFamily="18" charset="0"/>
              <a:cs typeface="Times New Roman" pitchFamily="18" charset="0"/>
            </a:endParaRPr>
          </a:p>
          <a:p>
            <a:pPr marL="230188" indent="-230188">
              <a:spcBef>
                <a:spcPct val="65000"/>
              </a:spcBef>
            </a:pPr>
            <a:r>
              <a:rPr lang="en-US" sz="3000" dirty="0">
                <a:latin typeface="Times New Roman" pitchFamily="18" charset="0"/>
                <a:cs typeface="Times New Roman" pitchFamily="18" charset="0"/>
              </a:rPr>
              <a:t>Balance your total calories with your energy needs</a:t>
            </a:r>
          </a:p>
          <a:p>
            <a:pPr marL="230188" indent="-230188">
              <a:spcBef>
                <a:spcPct val="65000"/>
              </a:spcBef>
            </a:pPr>
            <a:endParaRPr lang="en-US" sz="2800" dirty="0"/>
          </a:p>
        </p:txBody>
      </p:sp>
      <p:sp>
        <p:nvSpPr>
          <p:cNvPr id="119811" name="Rectangle 3"/>
          <p:cNvSpPr>
            <a:spLocks noGrp="1" noChangeArrowheads="1"/>
          </p:cNvSpPr>
          <p:nvPr>
            <p:ph type="title"/>
          </p:nvPr>
        </p:nvSpPr>
        <p:spPr>
          <a:xfrm>
            <a:off x="533400" y="609600"/>
            <a:ext cx="8229600" cy="747698"/>
          </a:xfrm>
          <a:noFill/>
          <a:ln/>
        </p:spPr>
        <p:txBody>
          <a:bodyPr tIns="0" bIns="0" anchor="t">
            <a:normAutofit/>
          </a:bodyPr>
          <a:lstStyle/>
          <a:p>
            <a:r>
              <a:rPr lang="en-US" sz="4400" dirty="0">
                <a:solidFill>
                  <a:srgbClr val="FF0000"/>
                </a:solidFill>
                <a:latin typeface="Times New Roman" pitchFamily="18" charset="0"/>
                <a:cs typeface="Times New Roman" pitchFamily="18" charset="0"/>
              </a:rPr>
              <a:t>What is </a:t>
            </a:r>
            <a:r>
              <a:rPr lang="en-US" sz="4400" i="1" dirty="0">
                <a:solidFill>
                  <a:srgbClr val="FF0000"/>
                </a:solidFill>
                <a:latin typeface="Times New Roman" pitchFamily="18" charset="0"/>
                <a:cs typeface="Times New Roman" pitchFamily="18" charset="0"/>
              </a:rPr>
              <a:t>nutritious eating</a:t>
            </a:r>
            <a:r>
              <a:rPr lang="en-US" sz="280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19810">
                                            <p:txEl>
                                              <p:pRg st="0" end="0"/>
                                            </p:txEl>
                                          </p:spTgt>
                                        </p:tgtEl>
                                        <p:attrNameLst>
                                          <p:attrName>style.visibility</p:attrName>
                                        </p:attrNameLst>
                                      </p:cBhvr>
                                      <p:to>
                                        <p:strVal val="visible"/>
                                      </p:to>
                                    </p:set>
                                    <p:animEffect transition="in" filter="dissolve">
                                      <p:cBhvr>
                                        <p:cTn id="7" dur="500"/>
                                        <p:tgtEl>
                                          <p:spTgt spid="1198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9810">
                                            <p:txEl>
                                              <p:pRg st="1" end="1"/>
                                            </p:txEl>
                                          </p:spTgt>
                                        </p:tgtEl>
                                        <p:attrNameLst>
                                          <p:attrName>style.visibility</p:attrName>
                                        </p:attrNameLst>
                                      </p:cBhvr>
                                      <p:to>
                                        <p:strVal val="visible"/>
                                      </p:to>
                                    </p:set>
                                    <p:animEffect transition="in" filter="dissolve">
                                      <p:cBhvr>
                                        <p:cTn id="12" dur="500"/>
                                        <p:tgtEl>
                                          <p:spTgt spid="1198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9810">
                                            <p:txEl>
                                              <p:pRg st="2" end="2"/>
                                            </p:txEl>
                                          </p:spTgt>
                                        </p:tgtEl>
                                        <p:attrNameLst>
                                          <p:attrName>style.visibility</p:attrName>
                                        </p:attrNameLst>
                                      </p:cBhvr>
                                      <p:to>
                                        <p:strVal val="visible"/>
                                      </p:to>
                                    </p:set>
                                    <p:animEffect transition="in" filter="dissolve">
                                      <p:cBhvr>
                                        <p:cTn id="17" dur="500"/>
                                        <p:tgtEl>
                                          <p:spTgt spid="1198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19810">
                                            <p:txEl>
                                              <p:pRg st="3" end="3"/>
                                            </p:txEl>
                                          </p:spTgt>
                                        </p:tgtEl>
                                        <p:attrNameLst>
                                          <p:attrName>style.visibility</p:attrName>
                                        </p:attrNameLst>
                                      </p:cBhvr>
                                      <p:to>
                                        <p:strVal val="visible"/>
                                      </p:to>
                                    </p:set>
                                    <p:animEffect transition="in" filter="dissolve">
                                      <p:cBhvr>
                                        <p:cTn id="22" dur="500"/>
                                        <p:tgtEl>
                                          <p:spTgt spid="1198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19810">
                                            <p:txEl>
                                              <p:pRg st="4" end="4"/>
                                            </p:txEl>
                                          </p:spTgt>
                                        </p:tgtEl>
                                        <p:attrNameLst>
                                          <p:attrName>style.visibility</p:attrName>
                                        </p:attrNameLst>
                                      </p:cBhvr>
                                      <p:to>
                                        <p:strVal val="visible"/>
                                      </p:to>
                                    </p:set>
                                    <p:animEffect transition="in" filter="dissolve">
                                      <p:cBhvr>
                                        <p:cTn id="27" dur="500"/>
                                        <p:tgtEl>
                                          <p:spTgt spid="1198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19810">
                                            <p:txEl>
                                              <p:pRg st="5" end="5"/>
                                            </p:txEl>
                                          </p:spTgt>
                                        </p:tgtEl>
                                        <p:attrNameLst>
                                          <p:attrName>style.visibility</p:attrName>
                                        </p:attrNameLst>
                                      </p:cBhvr>
                                      <p:to>
                                        <p:strVal val="visible"/>
                                      </p:to>
                                    </p:set>
                                    <p:animEffect transition="in" filter="dissolve">
                                      <p:cBhvr>
                                        <p:cTn id="32" dur="500"/>
                                        <p:tgtEl>
                                          <p:spTgt spid="1198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19810">
                                            <p:txEl>
                                              <p:pRg st="6" end="6"/>
                                            </p:txEl>
                                          </p:spTgt>
                                        </p:tgtEl>
                                        <p:attrNameLst>
                                          <p:attrName>style.visibility</p:attrName>
                                        </p:attrNameLst>
                                      </p:cBhvr>
                                      <p:to>
                                        <p:strVal val="visible"/>
                                      </p:to>
                                    </p:set>
                                    <p:animEffect transition="in" filter="dissolve">
                                      <p:cBhvr>
                                        <p:cTn id="37" dur="500"/>
                                        <p:tgtEl>
                                          <p:spTgt spid="1198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1142984"/>
            <a:ext cx="8543956" cy="5857916"/>
          </a:xfrm>
        </p:spPr>
        <p:txBody>
          <a:bodyPr/>
          <a:lstStyle/>
          <a:p>
            <a:r>
              <a:rPr lang="en-US" b="1" dirty="0" smtClean="0">
                <a:solidFill>
                  <a:srgbClr val="FF0000"/>
                </a:solidFill>
              </a:rPr>
              <a:t>GLYCEMIC INDE X–</a:t>
            </a:r>
            <a:r>
              <a:rPr lang="en-US" dirty="0" smtClean="0"/>
              <a:t>it’s the measurement  carried out on CHO foods and their impact on blood sugar. Its expressed in  numbers.</a:t>
            </a:r>
          </a:p>
          <a:p>
            <a:r>
              <a:rPr lang="en-US" dirty="0" smtClean="0"/>
              <a:t> The  foods that </a:t>
            </a:r>
            <a:r>
              <a:rPr lang="en-US" b="1" dirty="0" smtClean="0">
                <a:solidFill>
                  <a:srgbClr val="FF0000"/>
                </a:solidFill>
              </a:rPr>
              <a:t>release glucose rapidly into blood stream are called high glycemic index foods.</a:t>
            </a:r>
            <a:r>
              <a:rPr lang="en-US" dirty="0" smtClean="0"/>
              <a:t> </a:t>
            </a:r>
          </a:p>
          <a:p>
            <a:r>
              <a:rPr lang="en-US" b="1" dirty="0" smtClean="0">
                <a:solidFill>
                  <a:srgbClr val="00B050"/>
                </a:solidFill>
              </a:rPr>
              <a:t>The lower the glycemic index the lower is the demand for insulin.</a:t>
            </a:r>
          </a:p>
          <a:p>
            <a:r>
              <a:rPr lang="en-US" b="1" dirty="0" smtClean="0"/>
              <a:t>GI VALUE 55-LESS</a:t>
            </a:r>
          </a:p>
          <a:p>
            <a:pPr>
              <a:buNone/>
            </a:pPr>
            <a:r>
              <a:rPr lang="en-US" b="1" dirty="0" smtClean="0"/>
              <a:t>                  56-79=MODERATE</a:t>
            </a:r>
          </a:p>
          <a:p>
            <a:pPr>
              <a:buNone/>
            </a:pPr>
            <a:r>
              <a:rPr lang="en-US" b="1" dirty="0" smtClean="0"/>
              <a:t>			   &gt;75=HIGH</a:t>
            </a:r>
          </a:p>
          <a:p>
            <a:pPr>
              <a:buNone/>
            </a:pPr>
            <a:endParaRPr lang="en-US" b="1" dirty="0" smtClean="0"/>
          </a:p>
          <a:p>
            <a:pPr>
              <a:buNone/>
            </a:pPr>
            <a:endParaRPr lang="en-US" b="1" dirty="0" smtClean="0"/>
          </a:p>
          <a:p>
            <a:pPr>
              <a:buNone/>
            </a:pPr>
            <a:endParaRPr lang="en-IN" b="1" dirty="0"/>
          </a:p>
        </p:txBody>
      </p:sp>
      <p:sp>
        <p:nvSpPr>
          <p:cNvPr id="3" name="Title 2"/>
          <p:cNvSpPr>
            <a:spLocks noGrp="1"/>
          </p:cNvSpPr>
          <p:nvPr>
            <p:ph type="title"/>
          </p:nvPr>
        </p:nvSpPr>
        <p:spPr/>
        <p:txBody>
          <a:bodyPr/>
          <a:lstStyle/>
          <a:p>
            <a:r>
              <a:rPr lang="en-US" dirty="0" smtClean="0"/>
              <a:t>GLYCEMIC INDEX FOODS</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0" y="1481328"/>
            <a:ext cx="4495800" cy="5376672"/>
          </a:xfrm>
        </p:spPr>
        <p:txBody>
          <a:bodyPr>
            <a:normAutofit lnSpcReduction="10000"/>
          </a:bodyPr>
          <a:lstStyle/>
          <a:p>
            <a:pPr>
              <a:buNone/>
            </a:pPr>
            <a:r>
              <a:rPr lang="en-US" b="1" dirty="0" smtClean="0">
                <a:solidFill>
                  <a:srgbClr val="FFFF00"/>
                </a:solidFill>
              </a:rPr>
              <a:t>LOW GI FOODS</a:t>
            </a:r>
          </a:p>
          <a:p>
            <a:pPr>
              <a:buNone/>
            </a:pPr>
            <a:r>
              <a:rPr lang="en-US" b="1" dirty="0" smtClean="0"/>
              <a:t>Oats</a:t>
            </a:r>
          </a:p>
          <a:p>
            <a:pPr>
              <a:buNone/>
            </a:pPr>
            <a:r>
              <a:rPr lang="en-US" b="1" dirty="0" smtClean="0"/>
              <a:t>Barley</a:t>
            </a:r>
          </a:p>
          <a:p>
            <a:pPr>
              <a:buNone/>
            </a:pPr>
            <a:r>
              <a:rPr lang="en-US" b="1" dirty="0" smtClean="0"/>
              <a:t>Brown rice, nuts</a:t>
            </a:r>
          </a:p>
          <a:p>
            <a:pPr>
              <a:buNone/>
            </a:pPr>
            <a:r>
              <a:rPr lang="en-US" b="1" dirty="0" smtClean="0"/>
              <a:t>Cucumber, carrot,</a:t>
            </a:r>
          </a:p>
          <a:p>
            <a:pPr>
              <a:buNone/>
            </a:pPr>
            <a:r>
              <a:rPr lang="en-US" b="1" dirty="0" smtClean="0"/>
              <a:t>onion ,tomatoes,</a:t>
            </a:r>
          </a:p>
          <a:p>
            <a:pPr>
              <a:buNone/>
            </a:pPr>
            <a:r>
              <a:rPr lang="en-US" b="1" dirty="0" smtClean="0"/>
              <a:t>Sweet potato</a:t>
            </a:r>
          </a:p>
          <a:p>
            <a:pPr>
              <a:buNone/>
            </a:pPr>
            <a:r>
              <a:rPr lang="en-US" b="1" dirty="0" smtClean="0"/>
              <a:t>green leafy vegetables</a:t>
            </a:r>
          </a:p>
          <a:p>
            <a:pPr>
              <a:buNone/>
            </a:pPr>
            <a:r>
              <a:rPr lang="en-US" b="1" dirty="0" smtClean="0"/>
              <a:t>Yogurt, milk,</a:t>
            </a:r>
          </a:p>
          <a:p>
            <a:pPr>
              <a:buNone/>
            </a:pPr>
            <a:r>
              <a:rPr lang="en-US" b="1" dirty="0" smtClean="0"/>
              <a:t>whole grains</a:t>
            </a:r>
          </a:p>
          <a:p>
            <a:pPr>
              <a:buNone/>
            </a:pPr>
            <a:r>
              <a:rPr lang="en-US" b="1" dirty="0" smtClean="0"/>
              <a:t>Apple,grapes,mango,</a:t>
            </a:r>
          </a:p>
          <a:p>
            <a:pPr>
              <a:buNone/>
            </a:pPr>
            <a:r>
              <a:rPr lang="en-US" b="1" dirty="0" smtClean="0"/>
              <a:t>Orange, apricots</a:t>
            </a:r>
          </a:p>
          <a:p>
            <a:pPr>
              <a:buNone/>
            </a:pPr>
            <a:endParaRPr lang="en-IN" b="1" dirty="0"/>
          </a:p>
        </p:txBody>
      </p:sp>
      <p:sp>
        <p:nvSpPr>
          <p:cNvPr id="9" name="Content Placeholder 8"/>
          <p:cNvSpPr>
            <a:spLocks noGrp="1"/>
          </p:cNvSpPr>
          <p:nvPr>
            <p:ph sz="half" idx="2"/>
          </p:nvPr>
        </p:nvSpPr>
        <p:spPr/>
        <p:txBody>
          <a:bodyPr>
            <a:normAutofit lnSpcReduction="10000"/>
          </a:bodyPr>
          <a:lstStyle/>
          <a:p>
            <a:pPr>
              <a:buNone/>
            </a:pPr>
            <a:r>
              <a:rPr lang="en-US" b="1" dirty="0" smtClean="0">
                <a:solidFill>
                  <a:srgbClr val="FFFF00"/>
                </a:solidFill>
              </a:rPr>
              <a:t>HIGH GI FOODS</a:t>
            </a:r>
          </a:p>
          <a:p>
            <a:pPr>
              <a:buNone/>
            </a:pPr>
            <a:r>
              <a:rPr lang="en-US" b="1" dirty="0" smtClean="0"/>
              <a:t>White rice</a:t>
            </a:r>
          </a:p>
          <a:p>
            <a:pPr>
              <a:buNone/>
            </a:pPr>
            <a:r>
              <a:rPr lang="en-US" b="1" dirty="0" smtClean="0"/>
              <a:t>Baked potatoes and raw potatoes</a:t>
            </a:r>
          </a:p>
          <a:p>
            <a:pPr>
              <a:buNone/>
            </a:pPr>
            <a:r>
              <a:rPr lang="en-US" b="1" dirty="0" smtClean="0"/>
              <a:t>Honey</a:t>
            </a:r>
          </a:p>
          <a:p>
            <a:pPr>
              <a:buNone/>
            </a:pPr>
            <a:r>
              <a:rPr lang="en-US" b="1" dirty="0" smtClean="0"/>
              <a:t>White bread</a:t>
            </a:r>
          </a:p>
          <a:p>
            <a:pPr>
              <a:buNone/>
            </a:pPr>
            <a:r>
              <a:rPr lang="en-US" b="1" dirty="0" smtClean="0"/>
              <a:t>Pumpkin</a:t>
            </a:r>
          </a:p>
          <a:p>
            <a:pPr>
              <a:buNone/>
            </a:pPr>
            <a:r>
              <a:rPr lang="en-US" b="1" dirty="0" smtClean="0"/>
              <a:t>Water melon</a:t>
            </a:r>
          </a:p>
          <a:p>
            <a:pPr>
              <a:buNone/>
            </a:pPr>
            <a:endParaRPr lang="en-IN" b="1" dirty="0"/>
          </a:p>
        </p:txBody>
      </p:sp>
      <p:sp>
        <p:nvSpPr>
          <p:cNvPr id="7" name="Title 6"/>
          <p:cNvSpPr>
            <a:spLocks noGrp="1"/>
          </p:cNvSpPr>
          <p:nvPr>
            <p:ph type="title"/>
          </p:nvPr>
        </p:nvSpPr>
        <p:spPr/>
        <p:txBody>
          <a:bodyPr/>
          <a:lstStyle/>
          <a:p>
            <a:r>
              <a:rPr lang="en-US" dirty="0" smtClean="0"/>
              <a:t>GLYCEMIC INDEX FOODS</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142844" y="0"/>
          <a:ext cx="8786874" cy="7542866"/>
        </p:xfrm>
        <a:graphic>
          <a:graphicData uri="http://schemas.openxmlformats.org/presentationml/2006/ole">
            <p:oleObj spid="_x0000_s2050" name="Document" r:id="rId3" imgW="6084422" imgH="8087458" progId="Word.Document.12">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844" y="642918"/>
            <a:ext cx="8543956" cy="5364373"/>
          </a:xfrm>
        </p:spPr>
        <p:txBody>
          <a:bodyPr/>
          <a:lstStyle/>
          <a:p>
            <a:r>
              <a:rPr lang="en-US" b="1" dirty="0" smtClean="0">
                <a:solidFill>
                  <a:srgbClr val="C00000"/>
                </a:solidFill>
              </a:rPr>
              <a:t>FOODS THAT INCREASE GLUCOSE</a:t>
            </a:r>
            <a:r>
              <a:rPr lang="en-US" dirty="0" smtClean="0"/>
              <a:t>-wheat ,jowar, rice, skimmed milk, refined oils and cereals.</a:t>
            </a:r>
          </a:p>
          <a:p>
            <a:r>
              <a:rPr lang="en-US" dirty="0" smtClean="0"/>
              <a:t>FOODS THAT </a:t>
            </a:r>
            <a:r>
              <a:rPr lang="en-US" b="1" dirty="0" smtClean="0">
                <a:solidFill>
                  <a:srgbClr val="C00000"/>
                </a:solidFill>
              </a:rPr>
              <a:t>PREVENT INCRESAE </a:t>
            </a:r>
            <a:r>
              <a:rPr lang="en-US" dirty="0" smtClean="0"/>
              <a:t>IN GLUCOSE-Eggs, lean meat, sprouts, green leafy vegetables, fish, coconut oil.</a:t>
            </a:r>
          </a:p>
          <a:p>
            <a:r>
              <a:rPr lang="en-US" b="1" dirty="0" smtClean="0">
                <a:solidFill>
                  <a:srgbClr val="C00000"/>
                </a:solidFill>
              </a:rPr>
              <a:t>HELATHIER CHOICES</a:t>
            </a:r>
          </a:p>
          <a:p>
            <a:pPr lvl="1"/>
            <a:r>
              <a:rPr lang="en-US" b="1" dirty="0" smtClean="0">
                <a:solidFill>
                  <a:srgbClr val="0070C0"/>
                </a:solidFill>
              </a:rPr>
              <a:t>NUTS  AND SEEDS</a:t>
            </a:r>
            <a:r>
              <a:rPr lang="en-US" dirty="0" smtClean="0"/>
              <a:t>-High in fiber</a:t>
            </a:r>
          </a:p>
          <a:p>
            <a:pPr lvl="1"/>
            <a:r>
              <a:rPr lang="en-US" b="1" dirty="0" smtClean="0">
                <a:solidFill>
                  <a:srgbClr val="0070C0"/>
                </a:solidFill>
              </a:rPr>
              <a:t>FRUITS AND VEGETABLES</a:t>
            </a:r>
            <a:r>
              <a:rPr lang="en-US" dirty="0" smtClean="0"/>
              <a:t>-High fiber and vitamins</a:t>
            </a:r>
          </a:p>
          <a:p>
            <a:pPr lvl="1"/>
            <a:r>
              <a:rPr lang="en-US" b="1" dirty="0" smtClean="0">
                <a:solidFill>
                  <a:srgbClr val="0070C0"/>
                </a:solidFill>
              </a:rPr>
              <a:t>WHOLE GRAINS</a:t>
            </a:r>
          </a:p>
          <a:p>
            <a:pPr lvl="1"/>
            <a:r>
              <a:rPr lang="en-US" b="1" dirty="0" smtClean="0">
                <a:solidFill>
                  <a:srgbClr val="0070C0"/>
                </a:solidFill>
              </a:rPr>
              <a:t>MILLETS</a:t>
            </a:r>
            <a:r>
              <a:rPr lang="en-US" dirty="0" smtClean="0"/>
              <a:t>-Vitamins and minerals. Increase magnesium content improves ability of cells to respond to insulin and glucose receptors within blood.</a:t>
            </a:r>
          </a:p>
          <a:p>
            <a:pPr lvl="1"/>
            <a:r>
              <a:rPr lang="en-US" b="1" dirty="0" smtClean="0">
                <a:solidFill>
                  <a:srgbClr val="0070C0"/>
                </a:solidFill>
              </a:rPr>
              <a:t>LESS RED MEAT</a:t>
            </a:r>
            <a:r>
              <a:rPr lang="en-US" dirty="0" smtClean="0"/>
              <a:t>-Has more saturated fat content.</a:t>
            </a:r>
          </a:p>
          <a:p>
            <a:pPr>
              <a:buNone/>
            </a:pPr>
            <a:endParaRPr lang="en-US" dirty="0" smtClean="0"/>
          </a:p>
          <a:p>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1142984"/>
            <a:ext cx="8472518" cy="4864307"/>
          </a:xfrm>
        </p:spPr>
        <p:txBody>
          <a:bodyPr>
            <a:normAutofit fontScale="92500" lnSpcReduction="20000"/>
          </a:bodyPr>
          <a:lstStyle/>
          <a:p>
            <a:r>
              <a:rPr lang="en-US" dirty="0" smtClean="0"/>
              <a:t>Eat breakfast</a:t>
            </a:r>
          </a:p>
          <a:p>
            <a:r>
              <a:rPr lang="en-US" dirty="0" smtClean="0"/>
              <a:t>Choose variety</a:t>
            </a:r>
          </a:p>
          <a:p>
            <a:r>
              <a:rPr lang="en-US" dirty="0" smtClean="0"/>
              <a:t>Eat nuts</a:t>
            </a:r>
          </a:p>
          <a:p>
            <a:r>
              <a:rPr lang="en-US" dirty="0" smtClean="0"/>
              <a:t>Be selective about meat</a:t>
            </a:r>
          </a:p>
          <a:p>
            <a:r>
              <a:rPr lang="en-US" dirty="0" smtClean="0"/>
              <a:t>Drink moderately</a:t>
            </a:r>
          </a:p>
          <a:p>
            <a:r>
              <a:rPr lang="en-US" dirty="0" smtClean="0"/>
              <a:t>Eliminate trans fats</a:t>
            </a:r>
          </a:p>
          <a:p>
            <a:r>
              <a:rPr lang="en-US" dirty="0" smtClean="0"/>
              <a:t>Enjoy morning coffee</a:t>
            </a:r>
          </a:p>
          <a:p>
            <a:r>
              <a:rPr lang="en-US" dirty="0" smtClean="0"/>
              <a:t>Drink 8-12 glasses of water</a:t>
            </a:r>
          </a:p>
          <a:p>
            <a:r>
              <a:rPr lang="en-US" dirty="0" smtClean="0"/>
              <a:t>Try plate method</a:t>
            </a:r>
          </a:p>
          <a:p>
            <a:r>
              <a:rPr lang="en-US" dirty="0" smtClean="0"/>
              <a:t>Limit fats</a:t>
            </a:r>
          </a:p>
          <a:p>
            <a:r>
              <a:rPr lang="en-US" dirty="0" smtClean="0"/>
              <a:t>Manage stress</a:t>
            </a:r>
          </a:p>
          <a:p>
            <a:r>
              <a:rPr lang="en-US" dirty="0" smtClean="0"/>
              <a:t>Sleep not less than 6 hrs</a:t>
            </a:r>
          </a:p>
          <a:p>
            <a:r>
              <a:rPr lang="en-US" dirty="0" smtClean="0"/>
              <a:t>Avoid smoking</a:t>
            </a:r>
            <a:endParaRPr lang="en-IN" dirty="0"/>
          </a:p>
        </p:txBody>
      </p:sp>
      <p:sp>
        <p:nvSpPr>
          <p:cNvPr id="3" name="Title 2"/>
          <p:cNvSpPr>
            <a:spLocks noGrp="1"/>
          </p:cNvSpPr>
          <p:nvPr>
            <p:ph type="title"/>
          </p:nvPr>
        </p:nvSpPr>
        <p:spPr>
          <a:xfrm>
            <a:off x="214282" y="0"/>
            <a:ext cx="8715436" cy="1143000"/>
          </a:xfrm>
        </p:spPr>
        <p:txBody>
          <a:bodyPr>
            <a:normAutofit fontScale="90000"/>
          </a:bodyPr>
          <a:lstStyle/>
          <a:p>
            <a:r>
              <a:rPr lang="en-US" dirty="0" smtClean="0">
                <a:solidFill>
                  <a:srgbClr val="C00000"/>
                </a:solidFill>
              </a:rPr>
              <a:t>EASY  STEPS FOR HEALTHIER EATING</a:t>
            </a:r>
            <a:endParaRPr lang="en-IN" dirty="0">
              <a:solidFill>
                <a:srgbClr val="C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285729"/>
            <a:ext cx="8715436" cy="5632311"/>
          </a:xfrm>
          <a:prstGeom prst="rect">
            <a:avLst/>
          </a:prstGeom>
        </p:spPr>
        <p:txBody>
          <a:bodyPr wrap="square">
            <a:spAutoFit/>
          </a:bodyPr>
          <a:lstStyle/>
          <a:p>
            <a:r>
              <a:rPr lang="en-IN" sz="3600" b="1" dirty="0" smtClean="0">
                <a:solidFill>
                  <a:srgbClr val="FF0000"/>
                </a:solidFill>
                <a:latin typeface="Times New Roman" pitchFamily="18" charset="0"/>
                <a:cs typeface="Times New Roman" pitchFamily="18" charset="0"/>
              </a:rPr>
              <a:t>Key ways to reduce your risk!</a:t>
            </a:r>
          </a:p>
          <a:p>
            <a:r>
              <a:rPr lang="en-IN" sz="2400" dirty="0" smtClean="0">
                <a:latin typeface="Times New Roman" pitchFamily="18" charset="0"/>
                <a:cs typeface="Times New Roman" pitchFamily="18" charset="0"/>
              </a:rPr>
              <a:t>1. </a:t>
            </a:r>
            <a:r>
              <a:rPr lang="en-IN" sz="2700" dirty="0" smtClean="0">
                <a:latin typeface="Times New Roman" pitchFamily="18" charset="0"/>
                <a:cs typeface="Times New Roman" pitchFamily="18" charset="0"/>
              </a:rPr>
              <a:t>Activity! Aim for 30 minutes of activity at least 5 days per week (this should be something that makes you breathe faster or your heart beat faster). Try 20 minutes on 3 days per week in the 1 </a:t>
            </a:r>
            <a:r>
              <a:rPr lang="en-IN" sz="2700" dirty="0" err="1" smtClean="0">
                <a:latin typeface="Times New Roman" pitchFamily="18" charset="0"/>
                <a:cs typeface="Times New Roman" pitchFamily="18" charset="0"/>
              </a:rPr>
              <a:t>st</a:t>
            </a:r>
            <a:r>
              <a:rPr lang="en-IN" sz="2700" dirty="0" smtClean="0">
                <a:latin typeface="Times New Roman" pitchFamily="18" charset="0"/>
                <a:cs typeface="Times New Roman" pitchFamily="18" charset="0"/>
              </a:rPr>
              <a:t> month.</a:t>
            </a:r>
          </a:p>
          <a:p>
            <a:r>
              <a:rPr lang="en-IN" sz="2700" dirty="0" smtClean="0">
                <a:latin typeface="Times New Roman" pitchFamily="18" charset="0"/>
                <a:cs typeface="Times New Roman" pitchFamily="18" charset="0"/>
              </a:rPr>
              <a:t>2. Lose weight! Aim for 5% weight loss over several</a:t>
            </a:r>
          </a:p>
          <a:p>
            <a:r>
              <a:rPr lang="en-IN" sz="2700" dirty="0" smtClean="0">
                <a:latin typeface="Times New Roman" pitchFamily="18" charset="0"/>
                <a:cs typeface="Times New Roman" pitchFamily="18" charset="0"/>
              </a:rPr>
              <a:t>months. Try to lose 5 pounds or 2.5kg in 2-3 months at first.</a:t>
            </a:r>
          </a:p>
          <a:p>
            <a:r>
              <a:rPr lang="en-IN" sz="2700" dirty="0" smtClean="0">
                <a:latin typeface="Times New Roman" pitchFamily="18" charset="0"/>
                <a:cs typeface="Times New Roman" pitchFamily="18" charset="0"/>
              </a:rPr>
              <a:t>3. Eat healthy food! Replace fat (especially saturated fat) with healthier options. Build up to 5 portions of fruit and vegetables each day over some months.</a:t>
            </a:r>
          </a:p>
          <a:p>
            <a:r>
              <a:rPr lang="en-IN" sz="2700" dirty="0" smtClean="0">
                <a:latin typeface="Times New Roman" pitchFamily="18" charset="0"/>
                <a:cs typeface="Times New Roman" pitchFamily="18" charset="0"/>
              </a:rPr>
              <a:t>4. Try to stop smoking! Start by seeking professional advice and make a clear plan before setting a firm date to stop.</a:t>
            </a:r>
          </a:p>
          <a:p>
            <a:r>
              <a:rPr lang="en-IN" sz="2700" dirty="0" smtClean="0">
                <a:latin typeface="Times New Roman" pitchFamily="18" charset="0"/>
                <a:cs typeface="Times New Roman" pitchFamily="18" charset="0"/>
              </a:rPr>
              <a:t>5. Even making small changes can help to lower risks.</a:t>
            </a:r>
            <a:endParaRPr lang="en-IN" sz="2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xfrm>
            <a:off x="0" y="1214422"/>
            <a:ext cx="7358082" cy="4786346"/>
          </a:xfrm>
        </p:spPr>
        <p:txBody>
          <a:bodyPr>
            <a:normAutofit lnSpcReduction="10000"/>
          </a:bodyPr>
          <a:lstStyle/>
          <a:p>
            <a:pPr marL="230188" indent="-230188">
              <a:spcBef>
                <a:spcPct val="45000"/>
              </a:spcBef>
            </a:pPr>
            <a:r>
              <a:rPr lang="en-US" dirty="0"/>
              <a:t>Brisk </a:t>
            </a:r>
            <a:r>
              <a:rPr lang="en-US" dirty="0" smtClean="0"/>
              <a:t>walking, bicycling, </a:t>
            </a:r>
            <a:r>
              <a:rPr lang="en-US" dirty="0"/>
              <a:t>swimming or jogging</a:t>
            </a:r>
          </a:p>
          <a:p>
            <a:pPr marL="230188" indent="-230188">
              <a:spcBef>
                <a:spcPct val="45000"/>
              </a:spcBef>
            </a:pPr>
            <a:r>
              <a:rPr lang="en-US" dirty="0"/>
              <a:t>Start with 5-10 minutes a day</a:t>
            </a:r>
            <a:r>
              <a:rPr lang="en-US" dirty="0" smtClean="0"/>
              <a:t>, </a:t>
            </a:r>
            <a:r>
              <a:rPr lang="en-US" dirty="0"/>
              <a:t>3-5 days a week</a:t>
            </a:r>
          </a:p>
          <a:p>
            <a:pPr marL="230188" indent="-230188">
              <a:spcBef>
                <a:spcPct val="45000"/>
              </a:spcBef>
            </a:pPr>
            <a:r>
              <a:rPr lang="en-US" dirty="0"/>
              <a:t>Shoot for a total of 150 minutes a week</a:t>
            </a:r>
          </a:p>
          <a:p>
            <a:pPr marL="230188" indent="-230188">
              <a:spcBef>
                <a:spcPct val="45000"/>
              </a:spcBef>
              <a:buFontTx/>
              <a:buNone/>
            </a:pPr>
            <a:r>
              <a:rPr lang="en-US" dirty="0"/>
              <a:t>    </a:t>
            </a:r>
            <a:r>
              <a:rPr lang="en-US" dirty="0" smtClean="0">
                <a:solidFill>
                  <a:srgbClr val="FF0000"/>
                </a:solidFill>
              </a:rPr>
              <a:t>Mild activities  </a:t>
            </a:r>
          </a:p>
          <a:p>
            <a:pPr marL="230188" indent="-230188">
              <a:spcBef>
                <a:spcPct val="45000"/>
              </a:spcBef>
              <a:buFontTx/>
              <a:buNone/>
            </a:pPr>
            <a:r>
              <a:rPr lang="en-US" dirty="0" smtClean="0"/>
              <a:t>Washing,laundry,walking,</a:t>
            </a:r>
          </a:p>
          <a:p>
            <a:pPr marL="230188" indent="-230188">
              <a:spcBef>
                <a:spcPct val="45000"/>
              </a:spcBef>
              <a:buFontTx/>
              <a:buNone/>
            </a:pPr>
            <a:r>
              <a:rPr lang="en-US" dirty="0" smtClean="0"/>
              <a:t>stretching, </a:t>
            </a:r>
            <a:r>
              <a:rPr lang="en-US" dirty="0" err="1" smtClean="0"/>
              <a:t>gardening,dusting</a:t>
            </a:r>
            <a:r>
              <a:rPr lang="en-US" dirty="0" smtClean="0"/>
              <a:t>. </a:t>
            </a:r>
          </a:p>
          <a:p>
            <a:pPr marL="230188" indent="-230188">
              <a:spcBef>
                <a:spcPct val="45000"/>
              </a:spcBef>
              <a:buFontTx/>
              <a:buNone/>
            </a:pPr>
            <a:r>
              <a:rPr lang="en-US" dirty="0" smtClean="0"/>
              <a:t>     </a:t>
            </a:r>
            <a:r>
              <a:rPr lang="en-US" dirty="0" smtClean="0">
                <a:solidFill>
                  <a:srgbClr val="FF0000"/>
                </a:solidFill>
              </a:rPr>
              <a:t>                                   </a:t>
            </a:r>
            <a:endParaRPr lang="en-US" dirty="0">
              <a:solidFill>
                <a:srgbClr val="FF0000"/>
              </a:solidFill>
            </a:endParaRPr>
          </a:p>
        </p:txBody>
      </p:sp>
      <p:sp>
        <p:nvSpPr>
          <p:cNvPr id="122883" name="Rectangle 3"/>
          <p:cNvSpPr>
            <a:spLocks noGrp="1" noChangeArrowheads="1"/>
          </p:cNvSpPr>
          <p:nvPr>
            <p:ph type="title"/>
          </p:nvPr>
        </p:nvSpPr>
        <p:spPr>
          <a:xfrm>
            <a:off x="533400" y="609600"/>
            <a:ext cx="8181975" cy="361950"/>
          </a:xfrm>
          <a:noFill/>
          <a:ln/>
        </p:spPr>
        <p:txBody>
          <a:bodyPr tIns="0" bIns="0" anchor="t">
            <a:noAutofit/>
          </a:bodyPr>
          <a:lstStyle/>
          <a:p>
            <a:r>
              <a:rPr lang="en-US" sz="3200" dirty="0">
                <a:solidFill>
                  <a:srgbClr val="FF0000"/>
                </a:solidFill>
                <a:latin typeface="Arial Black" pitchFamily="34" charset="0"/>
              </a:rPr>
              <a:t>What is </a:t>
            </a:r>
            <a:r>
              <a:rPr lang="en-US" sz="3200" i="1" dirty="0">
                <a:solidFill>
                  <a:srgbClr val="FF0000"/>
                </a:solidFill>
                <a:latin typeface="Arial Black" pitchFamily="34" charset="0"/>
              </a:rPr>
              <a:t>regular physical activity</a:t>
            </a:r>
            <a:r>
              <a:rPr lang="en-US" sz="3200" dirty="0">
                <a:solidFill>
                  <a:srgbClr val="FF0000"/>
                </a:solidFill>
                <a:latin typeface="Arial Black" pitchFamily="34" charset="0"/>
              </a:rPr>
              <a:t>?</a:t>
            </a:r>
          </a:p>
        </p:txBody>
      </p:sp>
      <p:pic>
        <p:nvPicPr>
          <p:cNvPr id="122885" name="Picture 5" descr="walk"/>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143635" y="2392363"/>
            <a:ext cx="3143273" cy="2777311"/>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2882">
                                            <p:txEl>
                                              <p:charRg st="57" end="116"/>
                                            </p:txEl>
                                          </p:spTgt>
                                        </p:tgtEl>
                                        <p:attrNameLst>
                                          <p:attrName>style.visibility</p:attrName>
                                        </p:attrNameLst>
                                      </p:cBhvr>
                                      <p:to>
                                        <p:strVal val="visible"/>
                                      </p:to>
                                    </p:set>
                                    <p:animEffect transition="in" filter="dissolve">
                                      <p:cBhvr>
                                        <p:cTn id="7" dur="500"/>
                                        <p:tgtEl>
                                          <p:spTgt spid="122882">
                                            <p:txEl>
                                              <p:charRg st="57" end="116"/>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2882">
                                            <p:txEl>
                                              <p:charRg st="116" end="178"/>
                                            </p:txEl>
                                          </p:spTgt>
                                        </p:tgtEl>
                                        <p:attrNameLst>
                                          <p:attrName>style.visibility</p:attrName>
                                        </p:attrNameLst>
                                      </p:cBhvr>
                                      <p:to>
                                        <p:strVal val="visible"/>
                                      </p:to>
                                    </p:set>
                                    <p:animEffect transition="in" filter="dissolve">
                                      <p:cBhvr>
                                        <p:cTn id="12" dur="500"/>
                                        <p:tgtEl>
                                          <p:spTgt spid="122882">
                                            <p:txEl>
                                              <p:charRg st="116" end="17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22882">
                                            <p:txEl>
                                              <p:charRg st="178" end="180"/>
                                            </p:txEl>
                                          </p:spTgt>
                                        </p:tgtEl>
                                        <p:attrNameLst>
                                          <p:attrName>style.visibility</p:attrName>
                                        </p:attrNameLst>
                                      </p:cBhvr>
                                      <p:to>
                                        <p:strVal val="visible"/>
                                      </p:to>
                                    </p:set>
                                    <p:animEffect transition="in" filter="dissolve">
                                      <p:cBhvr>
                                        <p:cTn id="17" dur="500"/>
                                        <p:tgtEl>
                                          <p:spTgt spid="122882">
                                            <p:txEl>
                                              <p:charRg st="178" end="18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83298" name="Picture 2" descr="sunset"/>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9100" y="4665663"/>
            <a:ext cx="10052050" cy="2287587"/>
          </a:xfrm>
          <a:prstGeom prst="rect">
            <a:avLst/>
          </a:prstGeom>
          <a:noFill/>
        </p:spPr>
      </p:pic>
      <p:sp>
        <p:nvSpPr>
          <p:cNvPr id="183299" name="Rectangle 3"/>
          <p:cNvSpPr>
            <a:spLocks noGrp="1" noChangeArrowheads="1"/>
          </p:cNvSpPr>
          <p:nvPr>
            <p:ph type="body" idx="1"/>
          </p:nvPr>
        </p:nvSpPr>
        <p:spPr>
          <a:xfrm>
            <a:off x="0" y="857232"/>
            <a:ext cx="8572528" cy="4219592"/>
          </a:xfrm>
        </p:spPr>
        <p:txBody>
          <a:bodyPr>
            <a:normAutofit/>
          </a:bodyPr>
          <a:lstStyle/>
          <a:p>
            <a:pPr marL="230188" indent="-230188">
              <a:spcBef>
                <a:spcPct val="45000"/>
              </a:spcBef>
            </a:pPr>
            <a:r>
              <a:rPr lang="en-US" sz="2400" dirty="0"/>
              <a:t>Lowers blood glucose and blood pressure and controls cholesterol</a:t>
            </a:r>
          </a:p>
          <a:p>
            <a:pPr marL="230188" indent="-230188">
              <a:spcBef>
                <a:spcPct val="45000"/>
              </a:spcBef>
            </a:pPr>
            <a:r>
              <a:rPr lang="en-US" sz="2400" dirty="0"/>
              <a:t>Strengthens heart, lung and circulatory </a:t>
            </a:r>
            <a:r>
              <a:rPr lang="en-US" sz="2400" dirty="0" smtClean="0"/>
              <a:t>systems</a:t>
            </a:r>
          </a:p>
          <a:p>
            <a:pPr marL="230188" indent="-230188">
              <a:spcBef>
                <a:spcPct val="45000"/>
              </a:spcBef>
            </a:pPr>
            <a:r>
              <a:rPr lang="en-US" sz="2400" dirty="0" smtClean="0"/>
              <a:t>Control appetite</a:t>
            </a:r>
          </a:p>
          <a:p>
            <a:pPr marL="230188" indent="-230188">
              <a:spcBef>
                <a:spcPct val="45000"/>
              </a:spcBef>
            </a:pPr>
            <a:r>
              <a:rPr lang="en-US" sz="2400" dirty="0" smtClean="0"/>
              <a:t>Improves bone density</a:t>
            </a:r>
          </a:p>
          <a:p>
            <a:pPr marL="230188" indent="-230188">
              <a:spcBef>
                <a:spcPct val="45000"/>
              </a:spcBef>
            </a:pPr>
            <a:r>
              <a:rPr lang="en-US" sz="2400" dirty="0" smtClean="0"/>
              <a:t>Burns out excess body fat and Promotes </a:t>
            </a:r>
            <a:r>
              <a:rPr lang="en-US" sz="2400" dirty="0"/>
              <a:t>weight loss</a:t>
            </a:r>
          </a:p>
          <a:p>
            <a:pPr marL="230188" indent="-230188">
              <a:spcBef>
                <a:spcPct val="45000"/>
              </a:spcBef>
            </a:pPr>
            <a:r>
              <a:rPr lang="en-US" sz="2400" dirty="0"/>
              <a:t>Strengthens bones, increases muscle tone and stamina</a:t>
            </a:r>
          </a:p>
          <a:p>
            <a:pPr marL="230188" indent="-230188">
              <a:spcBef>
                <a:spcPct val="45000"/>
              </a:spcBef>
            </a:pPr>
            <a:r>
              <a:rPr lang="en-US" sz="2400" dirty="0"/>
              <a:t>Improves quality of sleep</a:t>
            </a:r>
            <a:endParaRPr lang="en-US" sz="2800" dirty="0"/>
          </a:p>
        </p:txBody>
      </p:sp>
      <p:sp>
        <p:nvSpPr>
          <p:cNvPr id="183300" name="Rectangle 4"/>
          <p:cNvSpPr>
            <a:spLocks noGrp="1" noChangeArrowheads="1"/>
          </p:cNvSpPr>
          <p:nvPr>
            <p:ph type="title"/>
          </p:nvPr>
        </p:nvSpPr>
        <p:spPr>
          <a:xfrm>
            <a:off x="214282" y="285728"/>
            <a:ext cx="8229600" cy="381000"/>
          </a:xfrm>
          <a:noFill/>
          <a:ln/>
        </p:spPr>
        <p:txBody>
          <a:bodyPr tIns="0" bIns="0" anchor="t">
            <a:noAutofit/>
          </a:bodyPr>
          <a:lstStyle/>
          <a:p>
            <a:r>
              <a:rPr lang="en-US" sz="3200" b="0" dirty="0">
                <a:solidFill>
                  <a:srgbClr val="FF0000"/>
                </a:solidFill>
                <a:latin typeface="Arial Black" pitchFamily="34" charset="0"/>
              </a:rPr>
              <a:t>What are the benefits of exercise?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3299"/>
                                        </p:tgtEl>
                                        <p:attrNameLst>
                                          <p:attrName>style.visibility</p:attrName>
                                        </p:attrNameLst>
                                      </p:cBhvr>
                                      <p:to>
                                        <p:strVal val="visible"/>
                                      </p:to>
                                    </p:set>
                                    <p:animEffect transition="in" filter="dissolve">
                                      <p:cBhvr>
                                        <p:cTn id="7" dur="500"/>
                                        <p:tgtEl>
                                          <p:spTgt spid="183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2" name="Picture 4" descr="sunset"/>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9100" y="4665663"/>
            <a:ext cx="10052050" cy="2287587"/>
          </a:xfrm>
          <a:prstGeom prst="rect">
            <a:avLst/>
          </a:prstGeom>
          <a:noFill/>
        </p:spPr>
      </p:pic>
      <p:sp>
        <p:nvSpPr>
          <p:cNvPr id="124930" name="Rectangle 2"/>
          <p:cNvSpPr>
            <a:spLocks noGrp="1" noChangeArrowheads="1"/>
          </p:cNvSpPr>
          <p:nvPr>
            <p:ph type="body" idx="1"/>
          </p:nvPr>
        </p:nvSpPr>
        <p:spPr>
          <a:xfrm>
            <a:off x="285720" y="928670"/>
            <a:ext cx="7874030" cy="4576782"/>
          </a:xfrm>
        </p:spPr>
        <p:txBody>
          <a:bodyPr>
            <a:normAutofit/>
          </a:bodyPr>
          <a:lstStyle/>
          <a:p>
            <a:pPr marL="230188" indent="-230188">
              <a:spcBef>
                <a:spcPct val="45000"/>
              </a:spcBef>
            </a:pPr>
            <a:r>
              <a:rPr lang="en-US" sz="2400" dirty="0"/>
              <a:t>Decreases stress, increases enthusiasm and </a:t>
            </a:r>
            <a:r>
              <a:rPr lang="en-US" sz="2400" dirty="0" smtClean="0"/>
              <a:t>optimism.</a:t>
            </a:r>
          </a:p>
          <a:p>
            <a:pPr marL="230188" indent="-230188">
              <a:spcBef>
                <a:spcPct val="45000"/>
              </a:spcBef>
            </a:pPr>
            <a:r>
              <a:rPr lang="en-US" sz="2400" dirty="0" smtClean="0"/>
              <a:t>Reduces depression</a:t>
            </a:r>
            <a:endParaRPr lang="en-US" sz="2400" dirty="0"/>
          </a:p>
          <a:p>
            <a:pPr marL="230188" indent="-230188">
              <a:spcBef>
                <a:spcPct val="45000"/>
              </a:spcBef>
            </a:pPr>
            <a:r>
              <a:rPr lang="en-US" sz="2400" dirty="0"/>
              <a:t>Improves blood flow to the </a:t>
            </a:r>
            <a:r>
              <a:rPr lang="en-US" sz="2400" dirty="0" smtClean="0"/>
              <a:t>brain</a:t>
            </a:r>
          </a:p>
          <a:p>
            <a:pPr marL="230188" indent="-230188">
              <a:spcBef>
                <a:spcPct val="45000"/>
              </a:spcBef>
            </a:pPr>
            <a:r>
              <a:rPr lang="en-US" sz="2400" dirty="0" smtClean="0"/>
              <a:t>Tone muscles</a:t>
            </a:r>
          </a:p>
          <a:p>
            <a:pPr marL="230188" indent="-230188">
              <a:spcBef>
                <a:spcPct val="45000"/>
              </a:spcBef>
            </a:pPr>
            <a:r>
              <a:rPr lang="en-US" sz="2400" dirty="0" smtClean="0"/>
              <a:t>Increase insulin sensitivity</a:t>
            </a:r>
            <a:endParaRPr lang="en-US" sz="2800" dirty="0"/>
          </a:p>
          <a:p>
            <a:pPr marL="230188" indent="-230188">
              <a:spcBef>
                <a:spcPct val="45000"/>
              </a:spcBef>
            </a:pPr>
            <a:r>
              <a:rPr lang="en-US" sz="2400" b="1" dirty="0"/>
              <a:t>Improves the way you feel about yourself!</a:t>
            </a:r>
            <a:r>
              <a:rPr lang="en-US" sz="2400" dirty="0"/>
              <a:t>    </a:t>
            </a:r>
            <a:r>
              <a:rPr lang="en-US" sz="2800" dirty="0"/>
              <a:t>                                     </a:t>
            </a:r>
          </a:p>
        </p:txBody>
      </p:sp>
      <p:sp>
        <p:nvSpPr>
          <p:cNvPr id="124931" name="Rectangle 3"/>
          <p:cNvSpPr>
            <a:spLocks noGrp="1" noChangeArrowheads="1"/>
          </p:cNvSpPr>
          <p:nvPr>
            <p:ph type="title"/>
          </p:nvPr>
        </p:nvSpPr>
        <p:spPr>
          <a:xfrm>
            <a:off x="357158" y="571480"/>
            <a:ext cx="8229600" cy="381000"/>
          </a:xfrm>
          <a:noFill/>
          <a:ln/>
        </p:spPr>
        <p:txBody>
          <a:bodyPr tIns="0" bIns="0" anchor="t">
            <a:noAutofit/>
          </a:bodyPr>
          <a:lstStyle/>
          <a:p>
            <a:r>
              <a:rPr lang="en-US" sz="3600" dirty="0">
                <a:solidFill>
                  <a:srgbClr val="FF0000"/>
                </a:solidFill>
              </a:rPr>
              <a:t>More benefits of exercise...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24930">
                                            <p:txEl>
                                              <p:charRg st="0" end="43"/>
                                            </p:txEl>
                                          </p:spTgt>
                                        </p:tgtEl>
                                        <p:attrNameLst>
                                          <p:attrName>style.visibility</p:attrName>
                                        </p:attrNameLst>
                                      </p:cBhvr>
                                      <p:to>
                                        <p:strVal val="visible"/>
                                      </p:to>
                                    </p:set>
                                    <p:animEffect transition="in" filter="dissolve">
                                      <p:cBhvr>
                                        <p:cTn id="7" dur="500"/>
                                        <p:tgtEl>
                                          <p:spTgt spid="124930">
                                            <p:txEl>
                                              <p:charRg st="0" end="4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4930">
                                            <p:txEl>
                                              <p:charRg st="43" end="98"/>
                                            </p:txEl>
                                          </p:spTgt>
                                        </p:tgtEl>
                                        <p:attrNameLst>
                                          <p:attrName>style.visibility</p:attrName>
                                        </p:attrNameLst>
                                      </p:cBhvr>
                                      <p:to>
                                        <p:strVal val="visible"/>
                                      </p:to>
                                    </p:set>
                                    <p:animEffect transition="in" filter="dissolve">
                                      <p:cBhvr>
                                        <p:cTn id="12" dur="500"/>
                                        <p:tgtEl>
                                          <p:spTgt spid="124930">
                                            <p:txEl>
                                              <p:charRg st="43" end="9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24930">
                                            <p:txEl>
                                              <p:charRg st="98" end="130"/>
                                            </p:txEl>
                                          </p:spTgt>
                                        </p:tgtEl>
                                        <p:attrNameLst>
                                          <p:attrName>style.visibility</p:attrName>
                                        </p:attrNameLst>
                                      </p:cBhvr>
                                      <p:to>
                                        <p:strVal val="visible"/>
                                      </p:to>
                                    </p:set>
                                    <p:animEffect transition="in" filter="dissolve">
                                      <p:cBhvr>
                                        <p:cTn id="17" dur="500"/>
                                        <p:tgtEl>
                                          <p:spTgt spid="124930">
                                            <p:txEl>
                                              <p:charRg st="98" end="13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24930">
                                            <p:txEl>
                                              <p:charRg st="130" end="157"/>
                                            </p:txEl>
                                          </p:spTgt>
                                        </p:tgtEl>
                                        <p:attrNameLst>
                                          <p:attrName>style.visibility</p:attrName>
                                        </p:attrNameLst>
                                      </p:cBhvr>
                                      <p:to>
                                        <p:strVal val="visible"/>
                                      </p:to>
                                    </p:set>
                                    <p:animEffect transition="in" filter="dissolve">
                                      <p:cBhvr>
                                        <p:cTn id="22" dur="500"/>
                                        <p:tgtEl>
                                          <p:spTgt spid="124930">
                                            <p:txEl>
                                              <p:charRg st="130" end="15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24930">
                                            <p:txEl>
                                              <p:charRg st="157" end="168"/>
                                            </p:txEl>
                                          </p:spTgt>
                                        </p:tgtEl>
                                        <p:attrNameLst>
                                          <p:attrName>style.visibility</p:attrName>
                                        </p:attrNameLst>
                                      </p:cBhvr>
                                      <p:to>
                                        <p:strVal val="visible"/>
                                      </p:to>
                                    </p:set>
                                    <p:animEffect transition="in" filter="dissolve">
                                      <p:cBhvr>
                                        <p:cTn id="27" dur="500"/>
                                        <p:tgtEl>
                                          <p:spTgt spid="124930">
                                            <p:txEl>
                                              <p:charRg st="157" end="16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071546"/>
            <a:ext cx="8572560" cy="4935745"/>
          </a:xfrm>
        </p:spPr>
        <p:txBody>
          <a:bodyPr>
            <a:normAutofit lnSpcReduction="10000"/>
          </a:bodyPr>
          <a:lstStyle/>
          <a:p>
            <a:r>
              <a:rPr lang="en-US" dirty="0" smtClean="0"/>
              <a:t>Warm up is a must(shrug shoulders, Tap toes, look over your shoulder).</a:t>
            </a:r>
          </a:p>
          <a:p>
            <a:r>
              <a:rPr lang="en-US" dirty="0" smtClean="0"/>
              <a:t>Drink plenty of water</a:t>
            </a:r>
          </a:p>
          <a:p>
            <a:r>
              <a:rPr lang="en-US" dirty="0" smtClean="0"/>
              <a:t>Choose a safe place to walk</a:t>
            </a:r>
          </a:p>
          <a:p>
            <a:r>
              <a:rPr lang="en-US" dirty="0" smtClean="0"/>
              <a:t>Walk with chin up, back straight, toes pointed forward.</a:t>
            </a:r>
          </a:p>
          <a:p>
            <a:r>
              <a:rPr lang="en-US" dirty="0" smtClean="0"/>
              <a:t>Swing arms as one walks.</a:t>
            </a:r>
          </a:p>
          <a:p>
            <a:r>
              <a:rPr lang="en-US" dirty="0" smtClean="0"/>
              <a:t>Use proper foot wear to make walking comfortable.</a:t>
            </a:r>
          </a:p>
          <a:p>
            <a:r>
              <a:rPr lang="en-US" dirty="0" smtClean="0"/>
              <a:t>Wear clothes that will keep dry and comfortable</a:t>
            </a:r>
          </a:p>
          <a:p>
            <a:r>
              <a:rPr lang="en-US" dirty="0" smtClean="0"/>
              <a:t>First walk slow for 5mts,increase speed net 5 mts.cool down and walk slowly for 15 </a:t>
            </a:r>
            <a:r>
              <a:rPr lang="en-US" dirty="0" err="1" smtClean="0"/>
              <a:t>mts</a:t>
            </a:r>
            <a:r>
              <a:rPr lang="en-US" dirty="0" smtClean="0"/>
              <a:t>.</a:t>
            </a:r>
            <a:endParaRPr lang="en-IN" dirty="0"/>
          </a:p>
        </p:txBody>
      </p:sp>
      <p:sp>
        <p:nvSpPr>
          <p:cNvPr id="3" name="Title 2"/>
          <p:cNvSpPr>
            <a:spLocks noGrp="1"/>
          </p:cNvSpPr>
          <p:nvPr>
            <p:ph type="title"/>
          </p:nvPr>
        </p:nvSpPr>
        <p:spPr>
          <a:xfrm>
            <a:off x="457200" y="274638"/>
            <a:ext cx="8229600" cy="868346"/>
          </a:xfrm>
        </p:spPr>
        <p:txBody>
          <a:bodyPr>
            <a:normAutofit fontScale="90000"/>
          </a:bodyPr>
          <a:lstStyle/>
          <a:p>
            <a:r>
              <a:rPr lang="en-US" dirty="0" smtClean="0"/>
              <a:t>	DEMONSTRATION OF WALKING</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500042"/>
            <a:ext cx="8401080" cy="5643602"/>
          </a:xfrm>
        </p:spPr>
        <p:txBody>
          <a:bodyPr/>
          <a:lstStyle/>
          <a:p>
            <a:r>
              <a:rPr lang="en-US" dirty="0" smtClean="0"/>
              <a:t>Avoid stiff or sore muscles or joints by slowly and gradually increasing the speed.</a:t>
            </a:r>
          </a:p>
          <a:p>
            <a:r>
              <a:rPr lang="en-US" dirty="0" smtClean="0"/>
              <a:t>Walk test-carry on light conversation while one walk.</a:t>
            </a:r>
          </a:p>
          <a:p>
            <a:pPr marL="230188" indent="-230188">
              <a:lnSpc>
                <a:spcPct val="90000"/>
              </a:lnSpc>
              <a:spcBef>
                <a:spcPct val="45000"/>
              </a:spcBef>
            </a:pPr>
            <a:r>
              <a:rPr lang="en-US" sz="2800" dirty="0" smtClean="0"/>
              <a:t>Go slowly … set realistic goals </a:t>
            </a:r>
          </a:p>
          <a:p>
            <a:pPr marL="850900" lvl="1" indent="-338138">
              <a:lnSpc>
                <a:spcPct val="90000"/>
              </a:lnSpc>
              <a:spcBef>
                <a:spcPct val="45000"/>
              </a:spcBef>
            </a:pPr>
            <a:r>
              <a:rPr lang="en-US" sz="2400" dirty="0" smtClean="0"/>
              <a:t>Lose 1-2 pounds a week</a:t>
            </a:r>
          </a:p>
          <a:p>
            <a:pPr marL="850900" lvl="1" indent="-338138">
              <a:lnSpc>
                <a:spcPct val="90000"/>
              </a:lnSpc>
              <a:spcBef>
                <a:spcPct val="45000"/>
              </a:spcBef>
            </a:pPr>
            <a:r>
              <a:rPr lang="en-US" sz="2400" dirty="0" smtClean="0"/>
              <a:t>Lose 7% of total body weight in 6 months</a:t>
            </a:r>
          </a:p>
          <a:p>
            <a:pPr marL="230188" indent="-230188">
              <a:lnSpc>
                <a:spcPct val="90000"/>
              </a:lnSpc>
              <a:spcBef>
                <a:spcPct val="45000"/>
              </a:spcBef>
            </a:pPr>
            <a:r>
              <a:rPr lang="en-US" sz="2800" dirty="0" smtClean="0"/>
              <a:t>Use waist measurements to track abdominal fat loss</a:t>
            </a:r>
          </a:p>
          <a:p>
            <a:pPr marL="230188" indent="-230188">
              <a:lnSpc>
                <a:spcPct val="90000"/>
              </a:lnSpc>
              <a:spcBef>
                <a:spcPct val="45000"/>
              </a:spcBef>
            </a:pPr>
            <a:r>
              <a:rPr lang="en-US" sz="2800" dirty="0" smtClean="0"/>
              <a:t>Use total body weight to track overall weight loss</a:t>
            </a:r>
          </a:p>
          <a:p>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en-US" smtClean="0"/>
              <a:t>Hyperglycemia Can Cause Serious Long-Term Problems</a:t>
            </a:r>
          </a:p>
        </p:txBody>
      </p:sp>
      <p:pic>
        <p:nvPicPr>
          <p:cNvPr id="12291" name="Picture 3"/>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071546"/>
            <a:ext cx="8429684" cy="5286412"/>
          </a:xfrm>
        </p:spPr>
        <p:txBody>
          <a:bodyPr>
            <a:normAutofit fontScale="92500" lnSpcReduction="20000"/>
          </a:bodyPr>
          <a:lstStyle/>
          <a:p>
            <a:pPr marL="228600" indent="-228600">
              <a:spcBef>
                <a:spcPct val="50000"/>
              </a:spcBef>
              <a:buClr>
                <a:schemeClr val="accent2"/>
              </a:buClr>
              <a:buFontTx/>
              <a:buChar char="•"/>
            </a:pPr>
            <a:r>
              <a:rPr lang="en-US" b="1" dirty="0" smtClean="0"/>
              <a:t>Set reasonable goals</a:t>
            </a:r>
          </a:p>
          <a:p>
            <a:pPr marL="228600" indent="-228600">
              <a:spcBef>
                <a:spcPct val="50000"/>
              </a:spcBef>
              <a:buClr>
                <a:schemeClr val="accent2"/>
              </a:buClr>
              <a:buFontTx/>
              <a:buChar char="•"/>
            </a:pPr>
            <a:r>
              <a:rPr lang="en-US" b="1" dirty="0" smtClean="0"/>
              <a:t>Start eating more nutritious meals</a:t>
            </a:r>
          </a:p>
          <a:p>
            <a:pPr marL="628650" lvl="1" indent="-171450">
              <a:spcBef>
                <a:spcPct val="5000"/>
              </a:spcBef>
              <a:buClr>
                <a:schemeClr val="accent2"/>
              </a:buClr>
              <a:buFontTx/>
              <a:buChar char="•"/>
            </a:pPr>
            <a:r>
              <a:rPr lang="en-US" dirty="0" smtClean="0"/>
              <a:t>Reduce fat</a:t>
            </a:r>
          </a:p>
          <a:p>
            <a:pPr marL="628650" lvl="1" indent="-171450">
              <a:spcBef>
                <a:spcPct val="5000"/>
              </a:spcBef>
              <a:buClr>
                <a:schemeClr val="accent2"/>
              </a:buClr>
              <a:buFontTx/>
              <a:buChar char="•"/>
            </a:pPr>
            <a:r>
              <a:rPr lang="en-US" dirty="0" smtClean="0"/>
              <a:t>Concentrate on low glycemic index foods</a:t>
            </a:r>
          </a:p>
          <a:p>
            <a:pPr marL="628650" lvl="1" indent="-171450">
              <a:spcBef>
                <a:spcPct val="5000"/>
              </a:spcBef>
              <a:buClr>
                <a:schemeClr val="accent2"/>
              </a:buClr>
              <a:buFontTx/>
              <a:buChar char="•"/>
            </a:pPr>
            <a:r>
              <a:rPr lang="en-US" dirty="0" smtClean="0"/>
              <a:t>Increase fruits, vegetables and whole grains</a:t>
            </a:r>
          </a:p>
          <a:p>
            <a:pPr marL="628650" lvl="1" indent="-171450">
              <a:spcBef>
                <a:spcPct val="5000"/>
              </a:spcBef>
              <a:buClr>
                <a:schemeClr val="accent2"/>
              </a:buClr>
              <a:buFontTx/>
              <a:buChar char="•"/>
            </a:pPr>
            <a:r>
              <a:rPr lang="en-US" dirty="0" smtClean="0"/>
              <a:t>Reduce calories for weight reduction</a:t>
            </a:r>
          </a:p>
          <a:p>
            <a:pPr marL="228600" indent="-228600">
              <a:spcBef>
                <a:spcPct val="50000"/>
              </a:spcBef>
              <a:buClr>
                <a:schemeClr val="accent2"/>
              </a:buClr>
              <a:buFontTx/>
              <a:buChar char="•"/>
            </a:pPr>
            <a:r>
              <a:rPr lang="en-US" b="1" dirty="0" smtClean="0"/>
              <a:t>Start exercising</a:t>
            </a:r>
          </a:p>
          <a:p>
            <a:pPr marL="228600" indent="-228600">
              <a:spcBef>
                <a:spcPct val="50000"/>
              </a:spcBef>
              <a:buClr>
                <a:schemeClr val="accent2"/>
              </a:buClr>
              <a:buNone/>
            </a:pPr>
            <a:r>
              <a:rPr lang="en-US" b="1" dirty="0" smtClean="0"/>
              <a:t>		</a:t>
            </a:r>
            <a:r>
              <a:rPr lang="en-US" dirty="0" smtClean="0"/>
              <a:t>Do brisk walking and cycling</a:t>
            </a:r>
          </a:p>
          <a:p>
            <a:pPr marL="628650" lvl="1" indent="-171450">
              <a:spcBef>
                <a:spcPct val="15000"/>
              </a:spcBef>
              <a:buClr>
                <a:schemeClr val="accent2"/>
              </a:buClr>
              <a:buFontTx/>
              <a:buChar char="•"/>
            </a:pPr>
            <a:r>
              <a:rPr lang="en-US" dirty="0" smtClean="0"/>
              <a:t>Work up to 150 minutes per week of brisk walking</a:t>
            </a:r>
          </a:p>
          <a:p>
            <a:pPr marL="228600" indent="-228600">
              <a:spcBef>
                <a:spcPct val="50000"/>
              </a:spcBef>
              <a:buClr>
                <a:schemeClr val="accent2"/>
              </a:buClr>
              <a:buFontTx/>
              <a:buChar char="•"/>
            </a:pPr>
            <a:r>
              <a:rPr lang="en-US" b="1" dirty="0" smtClean="0"/>
              <a:t>Monitor your success!</a:t>
            </a:r>
          </a:p>
          <a:p>
            <a:pPr marL="628650" lvl="1" indent="-171450">
              <a:spcBef>
                <a:spcPct val="15000"/>
              </a:spcBef>
              <a:buClr>
                <a:schemeClr val="accent2"/>
              </a:buClr>
              <a:buFontTx/>
              <a:buChar char="•"/>
            </a:pPr>
            <a:r>
              <a:rPr lang="en-US" dirty="0" smtClean="0"/>
              <a:t>Keep a diary of your eating and exercise</a:t>
            </a:r>
          </a:p>
          <a:p>
            <a:pPr marL="628650" lvl="1" indent="-171450">
              <a:spcBef>
                <a:spcPct val="15000"/>
              </a:spcBef>
              <a:buClr>
                <a:schemeClr val="accent2"/>
              </a:buClr>
              <a:buFontTx/>
              <a:buChar char="•"/>
            </a:pPr>
            <a:r>
              <a:rPr lang="en-US" dirty="0" smtClean="0"/>
              <a:t>Track your weight loss, fat loss and other factors</a:t>
            </a:r>
          </a:p>
          <a:p>
            <a:pPr marL="228600" indent="-228600">
              <a:spcBef>
                <a:spcPct val="45000"/>
              </a:spcBef>
              <a:buClr>
                <a:schemeClr val="accent2"/>
              </a:buClr>
              <a:buFontTx/>
              <a:buChar char="•"/>
            </a:pPr>
            <a:r>
              <a:rPr lang="en-US" b="1" dirty="0" smtClean="0"/>
              <a:t>Be patient and don’t give up</a:t>
            </a:r>
          </a:p>
          <a:p>
            <a:endParaRPr lang="en-IN" dirty="0"/>
          </a:p>
        </p:txBody>
      </p:sp>
      <p:sp>
        <p:nvSpPr>
          <p:cNvPr id="3" name="Title 2"/>
          <p:cNvSpPr>
            <a:spLocks noGrp="1"/>
          </p:cNvSpPr>
          <p:nvPr>
            <p:ph type="title"/>
          </p:nvPr>
        </p:nvSpPr>
        <p:spPr>
          <a:xfrm>
            <a:off x="457200" y="274638"/>
            <a:ext cx="8229600" cy="582594"/>
          </a:xfrm>
        </p:spPr>
        <p:txBody>
          <a:bodyPr>
            <a:normAutofit fontScale="90000"/>
          </a:bodyPr>
          <a:lstStyle/>
          <a:p>
            <a:r>
              <a:rPr lang="en-US" sz="4400" dirty="0" smtClean="0">
                <a:solidFill>
                  <a:schemeClr val="accent2"/>
                </a:solidFill>
              </a:rPr>
              <a:t/>
            </a:r>
            <a:br>
              <a:rPr lang="en-US" sz="4400" dirty="0" smtClean="0">
                <a:solidFill>
                  <a:schemeClr val="accent2"/>
                </a:solidFill>
              </a:rPr>
            </a:br>
            <a:r>
              <a:rPr lang="en-US" sz="4400" dirty="0" smtClean="0">
                <a:solidFill>
                  <a:schemeClr val="accent2"/>
                </a:solidFill>
              </a:rPr>
              <a:t/>
            </a:r>
            <a:br>
              <a:rPr lang="en-US" sz="4400" dirty="0" smtClean="0">
                <a:solidFill>
                  <a:schemeClr val="accent2"/>
                </a:solidFill>
              </a:rPr>
            </a:br>
            <a:r>
              <a:rPr lang="en-US" sz="4400" dirty="0" smtClean="0">
                <a:solidFill>
                  <a:schemeClr val="accent2"/>
                </a:solidFill>
              </a:rPr>
              <a:t>Pulling it all together …</a:t>
            </a:r>
            <a:br>
              <a:rPr lang="en-US" sz="4400" dirty="0" smtClean="0">
                <a:solidFill>
                  <a:schemeClr val="accent2"/>
                </a:solidFill>
              </a:rPr>
            </a:br>
            <a:r>
              <a:rPr lang="en-US" sz="4400" dirty="0" smtClean="0">
                <a:solidFill>
                  <a:schemeClr val="accent2"/>
                </a:solidFill>
              </a:rPr>
              <a:t/>
            </a:r>
            <a:br>
              <a:rPr lang="en-US" sz="4400" dirty="0" smtClean="0">
                <a:solidFill>
                  <a:schemeClr val="accent2"/>
                </a:solidFill>
              </a:rPr>
            </a:b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715436" cy="3616375"/>
          </a:xfrm>
          <a:prstGeom prst="rect">
            <a:avLst/>
          </a:prstGeom>
        </p:spPr>
        <p:txBody>
          <a:bodyPr wrap="square">
            <a:spAutoFit/>
          </a:bodyPr>
          <a:lstStyle/>
          <a:p>
            <a:r>
              <a:rPr lang="en-US" sz="2800" b="1" dirty="0" smtClean="0">
                <a:solidFill>
                  <a:schemeClr val="accent2"/>
                </a:solidFill>
              </a:rPr>
              <a:t>What is Pre-Diabetes?</a:t>
            </a:r>
          </a:p>
          <a:p>
            <a:endParaRPr lang="en-US" sz="900" b="1" dirty="0" smtClean="0">
              <a:solidFill>
                <a:schemeClr val="accent2"/>
              </a:solidFill>
            </a:endParaRPr>
          </a:p>
          <a:p>
            <a:pPr>
              <a:buFontTx/>
              <a:buChar char="•"/>
            </a:pPr>
            <a:r>
              <a:rPr lang="en-US" sz="2400" dirty="0" smtClean="0"/>
              <a:t>Comes before type 2 diabetes</a:t>
            </a:r>
          </a:p>
          <a:p>
            <a:pPr>
              <a:buFontTx/>
              <a:buChar char="•"/>
            </a:pPr>
            <a:r>
              <a:rPr lang="en-US" sz="2400" dirty="0" smtClean="0"/>
              <a:t>Blood glucose higher than normal, but not yet diabetes</a:t>
            </a:r>
          </a:p>
          <a:p>
            <a:r>
              <a:rPr lang="en-US" sz="2400" dirty="0" smtClean="0"/>
              <a:t> </a:t>
            </a:r>
            <a:r>
              <a:rPr lang="en-IN" sz="2400" b="1" dirty="0" smtClean="0"/>
              <a:t>Prediabetes is a serious condition with a high risk</a:t>
            </a:r>
          </a:p>
          <a:p>
            <a:r>
              <a:rPr lang="en-IN" sz="2400" b="1" dirty="0" smtClean="0"/>
              <a:t>of progressing to diabetes and heart disease.</a:t>
            </a:r>
          </a:p>
          <a:p>
            <a:r>
              <a:rPr lang="en-US" sz="2400" b="1" dirty="0" smtClean="0">
                <a:solidFill>
                  <a:srgbClr val="00B050"/>
                </a:solidFill>
              </a:rPr>
              <a:t>Prediabetes leads to increase glucose in bloo</a:t>
            </a:r>
            <a:r>
              <a:rPr lang="en-US" sz="2400" b="1" dirty="0" smtClean="0"/>
              <a:t>d.</a:t>
            </a:r>
          </a:p>
          <a:p>
            <a:endParaRPr lang="en-US" sz="2400" b="1" dirty="0" smtClean="0"/>
          </a:p>
          <a:p>
            <a:r>
              <a:rPr lang="en-US" sz="2400" b="1" dirty="0" smtClean="0"/>
              <a:t>Confirmatory test for prediabetes is FBS</a:t>
            </a:r>
            <a:endParaRPr lang="en-US" sz="2400" dirty="0" smtClean="0"/>
          </a:p>
          <a:p>
            <a:endParaRPr lang="en-US" sz="2400" dirty="0"/>
          </a:p>
        </p:txBody>
      </p:sp>
      <p:pic>
        <p:nvPicPr>
          <p:cNvPr id="1027" name="Picture 3"/>
          <p:cNvPicPr>
            <a:picLocks noChangeAspect="1" noChangeArrowheads="1"/>
          </p:cNvPicPr>
          <p:nvPr/>
        </p:nvPicPr>
        <p:blipFill>
          <a:blip r:embed="rId2"/>
          <a:srcRect/>
          <a:stretch>
            <a:fillRect/>
          </a:stretch>
        </p:blipFill>
        <p:spPr bwMode="auto">
          <a:xfrm>
            <a:off x="6929455" y="2915031"/>
            <a:ext cx="2214545" cy="3942969"/>
          </a:xfrm>
          <a:prstGeom prst="rect">
            <a:avLst/>
          </a:prstGeom>
          <a:noFill/>
        </p:spPr>
      </p:pic>
      <p:sp>
        <p:nvSpPr>
          <p:cNvPr id="6" name="Rectangle 5"/>
          <p:cNvSpPr/>
          <p:nvPr/>
        </p:nvSpPr>
        <p:spPr>
          <a:xfrm>
            <a:off x="0" y="2571744"/>
            <a:ext cx="7572364" cy="3662541"/>
          </a:xfrm>
          <a:prstGeom prst="rect">
            <a:avLst/>
          </a:prstGeom>
        </p:spPr>
        <p:txBody>
          <a:bodyPr wrap="square">
            <a:spAutoFit/>
          </a:bodyPr>
          <a:lstStyle/>
          <a:p>
            <a:endParaRPr lang="en-US" sz="3200" b="1" dirty="0" smtClean="0"/>
          </a:p>
          <a:p>
            <a:r>
              <a:rPr lang="en-US" sz="3200" b="1" dirty="0" smtClean="0"/>
              <a:t>Diabetes </a:t>
            </a:r>
          </a:p>
          <a:p>
            <a:pPr lvl="1"/>
            <a:r>
              <a:rPr lang="en-US" sz="2800" dirty="0" smtClean="0"/>
              <a:t>Fasting blood glucose of 126 mg/dl or higher</a:t>
            </a:r>
          </a:p>
          <a:p>
            <a:r>
              <a:rPr lang="en-US" sz="3200" b="1" dirty="0" smtClean="0">
                <a:solidFill>
                  <a:srgbClr val="FF0000"/>
                </a:solidFill>
              </a:rPr>
              <a:t>Pre-diabetes</a:t>
            </a:r>
          </a:p>
          <a:p>
            <a:pPr lvl="1"/>
            <a:r>
              <a:rPr lang="en-US" sz="2800" dirty="0" smtClean="0"/>
              <a:t>Fasting blood glucose of </a:t>
            </a:r>
            <a:r>
              <a:rPr lang="en-US" sz="2800" b="1" dirty="0" smtClean="0">
                <a:solidFill>
                  <a:srgbClr val="FF0000"/>
                </a:solidFill>
              </a:rPr>
              <a:t>100 - 125 mg/dl</a:t>
            </a:r>
          </a:p>
          <a:p>
            <a:pPr lvl="1"/>
            <a:r>
              <a:rPr lang="en-US" sz="2400" b="1" dirty="0" smtClean="0">
                <a:solidFill>
                  <a:srgbClr val="00B050"/>
                </a:solidFill>
              </a:rPr>
              <a:t>IDEAL FASTING BLOOD GLUCOSE</a:t>
            </a:r>
            <a:r>
              <a:rPr lang="en-US" sz="2400" b="1" dirty="0" smtClean="0">
                <a:solidFill>
                  <a:srgbClr val="FF0000"/>
                </a:solidFill>
              </a:rPr>
              <a:t> &lt;100MG/DL</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www.khanapakana.com/userfiles/animated%20thank%20you.gif"/>
          <p:cNvPicPr>
            <a:picLocks noChangeAspect="1" noChangeArrowheads="1" noCrop="1"/>
          </p:cNvPicPr>
          <p:nvPr/>
        </p:nvPicPr>
        <p:blipFill>
          <a:blip r:embed="rId2"/>
          <a:srcRect/>
          <a:stretch>
            <a:fillRect/>
          </a:stretch>
        </p:blipFill>
        <p:spPr bwMode="auto">
          <a:xfrm>
            <a:off x="1600200" y="0"/>
            <a:ext cx="5438775" cy="6553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4143380"/>
            <a:ext cx="8429684" cy="1384995"/>
          </a:xfrm>
          <a:prstGeom prst="rect">
            <a:avLst/>
          </a:prstGeom>
        </p:spPr>
        <p:txBody>
          <a:bodyPr wrap="square">
            <a:spAutoFit/>
          </a:bodyPr>
          <a:lstStyle/>
          <a:p>
            <a:r>
              <a:rPr lang="en-IN" sz="2800" b="1" dirty="0" smtClean="0">
                <a:latin typeface="Arial" pitchFamily="34" charset="0"/>
                <a:cs typeface="Arial" pitchFamily="34" charset="0"/>
              </a:rPr>
              <a:t>To prevent progression, patients need to make</a:t>
            </a:r>
          </a:p>
          <a:p>
            <a:r>
              <a:rPr lang="en-IN" sz="2800" b="1" dirty="0" smtClean="0">
                <a:latin typeface="Arial" pitchFamily="34" charset="0"/>
                <a:cs typeface="Arial" pitchFamily="34" charset="0"/>
              </a:rPr>
              <a:t>lifestyle changes in terms of </a:t>
            </a:r>
            <a:r>
              <a:rPr lang="en-IN" sz="2800" b="1" dirty="0" smtClean="0">
                <a:solidFill>
                  <a:srgbClr val="FF0000"/>
                </a:solidFill>
                <a:latin typeface="Arial" pitchFamily="34" charset="0"/>
                <a:cs typeface="Arial" pitchFamily="34" charset="0"/>
              </a:rPr>
              <a:t>healthier eating</a:t>
            </a:r>
          </a:p>
          <a:p>
            <a:r>
              <a:rPr lang="en-IN" sz="2800" b="1" dirty="0" smtClean="0">
                <a:solidFill>
                  <a:srgbClr val="FF0000"/>
                </a:solidFill>
                <a:latin typeface="Arial" pitchFamily="34" charset="0"/>
                <a:cs typeface="Arial" pitchFamily="34" charset="0"/>
              </a:rPr>
              <a:t>(losing weight) and increased physical activity</a:t>
            </a:r>
            <a:r>
              <a:rPr lang="en-IN" sz="2800" b="1" dirty="0" smtClean="0">
                <a:latin typeface="Arial" pitchFamily="34" charset="0"/>
                <a:cs typeface="Arial" pitchFamily="34" charset="0"/>
              </a:rPr>
              <a:t>.</a:t>
            </a:r>
            <a:endParaRPr lang="en-IN" sz="2800" dirty="0">
              <a:latin typeface="Arial" pitchFamily="34" charset="0"/>
              <a:cs typeface="Arial" pitchFamily="34" charset="0"/>
            </a:endParaRPr>
          </a:p>
        </p:txBody>
      </p:sp>
      <p:sp>
        <p:nvSpPr>
          <p:cNvPr id="4" name="Rectangle 3"/>
          <p:cNvSpPr/>
          <p:nvPr/>
        </p:nvSpPr>
        <p:spPr>
          <a:xfrm>
            <a:off x="285720" y="285728"/>
            <a:ext cx="8286808" cy="3970318"/>
          </a:xfrm>
          <a:prstGeom prst="rect">
            <a:avLst/>
          </a:prstGeom>
        </p:spPr>
        <p:txBody>
          <a:bodyPr wrap="square">
            <a:spAutoFit/>
          </a:bodyPr>
          <a:lstStyle/>
          <a:p>
            <a:r>
              <a:rPr lang="en-US" sz="2800" b="1" dirty="0" smtClean="0">
                <a:solidFill>
                  <a:srgbClr val="FF0000"/>
                </a:solidFill>
              </a:rPr>
              <a:t>The hormone that lowers blood sugar is </a:t>
            </a:r>
            <a:r>
              <a:rPr lang="en-US" sz="2800" b="1" u="sng" dirty="0" smtClean="0">
                <a:solidFill>
                  <a:srgbClr val="00B050"/>
                </a:solidFill>
              </a:rPr>
              <a:t>insulin</a:t>
            </a:r>
          </a:p>
          <a:p>
            <a:r>
              <a:rPr lang="en-US" sz="2800" b="1" dirty="0" smtClean="0">
                <a:solidFill>
                  <a:srgbClr val="FF0000"/>
                </a:solidFill>
              </a:rPr>
              <a:t>The organ that secretes insulin is </a:t>
            </a:r>
            <a:r>
              <a:rPr lang="en-US" sz="2800" b="1" u="sng" dirty="0" smtClean="0">
                <a:solidFill>
                  <a:srgbClr val="00B050"/>
                </a:solidFill>
              </a:rPr>
              <a:t>pancreas</a:t>
            </a:r>
            <a:endParaRPr lang="en-IN" sz="2800" b="1" u="sng" dirty="0" smtClean="0">
              <a:solidFill>
                <a:srgbClr val="00B050"/>
              </a:solidFill>
            </a:endParaRPr>
          </a:p>
          <a:p>
            <a:r>
              <a:rPr lang="en-IN" sz="2800" dirty="0" smtClean="0"/>
              <a:t>Technically, prediabetes may result from one of two conditions called </a:t>
            </a:r>
            <a:r>
              <a:rPr lang="en-IN" sz="2800" b="1" dirty="0" smtClean="0">
                <a:solidFill>
                  <a:srgbClr val="FF0000"/>
                </a:solidFill>
              </a:rPr>
              <a:t>Impaired Fasting Glycaemia and Impaired Glucose Tolerance.</a:t>
            </a:r>
          </a:p>
          <a:p>
            <a:r>
              <a:rPr lang="en-IN" sz="2800" dirty="0" smtClean="0"/>
              <a:t>However, the effect is the same </a:t>
            </a:r>
            <a:r>
              <a:rPr lang="en-IN" sz="2800" b="1" dirty="0" smtClean="0"/>
              <a:t>it means raised blood sugar and a higher risk of getting diabetes and heart disease</a:t>
            </a:r>
            <a:r>
              <a:rPr lang="en-IN" sz="2800" b="1" i="1" dirty="0" smtClean="0"/>
              <a:t>.</a:t>
            </a:r>
            <a:endParaRPr lang="en-IN"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153400" cy="1143000"/>
          </a:xfrm>
        </p:spPr>
        <p:txBody>
          <a:bodyPr/>
          <a:lstStyle/>
          <a:p>
            <a:pPr defTabSz="808928">
              <a:defRPr/>
            </a:pPr>
            <a:r>
              <a:rPr lang="en-US" sz="4000" dirty="0" smtClean="0"/>
              <a:t>Natural History of IGT</a:t>
            </a:r>
            <a:endParaRPr lang="en-US" sz="4000" dirty="0"/>
          </a:p>
        </p:txBody>
      </p:sp>
      <p:graphicFrame>
        <p:nvGraphicFramePr>
          <p:cNvPr id="5" name="Content Placeholder 4"/>
          <p:cNvGraphicFramePr>
            <a:graphicFrameLocks noGrp="1"/>
          </p:cNvGraphicFramePr>
          <p:nvPr>
            <p:ph idx="1"/>
          </p:nvPr>
        </p:nvGraphicFramePr>
        <p:xfrm>
          <a:off x="457200" y="1570038"/>
          <a:ext cx="8153400" cy="4068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981200" y="3146048"/>
            <a:ext cx="1600200" cy="892552"/>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lgn="ctr" defTabSz="792419" fontAlgn="auto">
              <a:spcBef>
                <a:spcPts val="0"/>
              </a:spcBef>
              <a:spcAft>
                <a:spcPts val="0"/>
              </a:spcAft>
              <a:defRPr/>
            </a:pPr>
            <a:r>
              <a:rPr lang="en-US" sz="2600" b="1" dirty="0">
                <a:solidFill>
                  <a:srgbClr val="000000"/>
                </a:solidFill>
                <a:latin typeface="Mongolian Baiti" pitchFamily="66" charset="0"/>
                <a:cs typeface="Mongolian Baiti" pitchFamily="66" charset="0"/>
              </a:rPr>
              <a:t>IGT -after 10 years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solidFill>
                  <a:srgbClr val="C00000"/>
                </a:solidFill>
              </a:rPr>
              <a:t> NON-MODIFIABLE RISK FACTORS</a:t>
            </a:r>
          </a:p>
          <a:p>
            <a:pPr>
              <a:buFont typeface="Wingdings" pitchFamily="2" charset="2"/>
              <a:buChar char="v"/>
            </a:pPr>
            <a:r>
              <a:rPr lang="en-US" dirty="0" smtClean="0"/>
              <a:t>Genetic disorders-parents or sibling</a:t>
            </a:r>
          </a:p>
          <a:p>
            <a:pPr>
              <a:buFont typeface="Wingdings" pitchFamily="2" charset="2"/>
              <a:buChar char="v"/>
            </a:pPr>
            <a:r>
              <a:rPr lang="en-US" dirty="0" smtClean="0"/>
              <a:t>Age &gt;45 years</a:t>
            </a:r>
          </a:p>
          <a:p>
            <a:pPr>
              <a:buFont typeface="Wingdings" pitchFamily="2" charset="2"/>
              <a:buChar char="v"/>
            </a:pPr>
            <a:r>
              <a:rPr lang="en-US" dirty="0" smtClean="0"/>
              <a:t>Racial and ethnic factors-</a:t>
            </a:r>
            <a:r>
              <a:rPr lang="en-IN" dirty="0" smtClean="0"/>
              <a:t> African-Americans, Hispanics, American Indians, Asian-Americans and Pacific Islanders</a:t>
            </a:r>
            <a:endParaRPr lang="en-US" dirty="0" smtClean="0"/>
          </a:p>
          <a:p>
            <a:pPr>
              <a:buFont typeface="Wingdings" pitchFamily="2" charset="2"/>
              <a:buChar char="v"/>
            </a:pPr>
            <a:r>
              <a:rPr lang="en-US" dirty="0" smtClean="0"/>
              <a:t>Gestational diabetes</a:t>
            </a:r>
          </a:p>
          <a:p>
            <a:pPr>
              <a:buFont typeface="Wingdings" pitchFamily="2" charset="2"/>
              <a:buChar char="v"/>
            </a:pPr>
            <a:r>
              <a:rPr lang="en-US" dirty="0" smtClean="0"/>
              <a:t>Poly cystic ovary disease.</a:t>
            </a:r>
          </a:p>
          <a:p>
            <a:endParaRPr lang="en-IN" dirty="0"/>
          </a:p>
        </p:txBody>
      </p:sp>
      <p:sp>
        <p:nvSpPr>
          <p:cNvPr id="3" name="Title 2"/>
          <p:cNvSpPr>
            <a:spLocks noGrp="1"/>
          </p:cNvSpPr>
          <p:nvPr>
            <p:ph type="title"/>
          </p:nvPr>
        </p:nvSpPr>
        <p:spPr/>
        <p:txBody>
          <a:bodyPr/>
          <a:lstStyle/>
          <a:p>
            <a:r>
              <a:rPr lang="en-US" dirty="0" smtClean="0"/>
              <a:t>RISK FACTORS</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642918"/>
            <a:ext cx="8929718" cy="5429288"/>
          </a:xfrm>
        </p:spPr>
        <p:txBody>
          <a:bodyPr>
            <a:normAutofit lnSpcReduction="10000"/>
          </a:bodyPr>
          <a:lstStyle/>
          <a:p>
            <a:pPr>
              <a:buNone/>
            </a:pPr>
            <a:r>
              <a:rPr lang="en-US" b="1" dirty="0" smtClean="0">
                <a:solidFill>
                  <a:srgbClr val="C00000"/>
                </a:solidFill>
              </a:rPr>
              <a:t>MODIFIABLE RISK FACTORS</a:t>
            </a:r>
          </a:p>
          <a:p>
            <a:pPr>
              <a:buNone/>
            </a:pPr>
            <a:endParaRPr lang="en-US" b="1" dirty="0" smtClean="0">
              <a:solidFill>
                <a:srgbClr val="C00000"/>
              </a:solidFill>
            </a:endParaRPr>
          </a:p>
          <a:p>
            <a:pPr>
              <a:buFont typeface="Wingdings" pitchFamily="2" charset="2"/>
              <a:buChar char="v"/>
            </a:pPr>
            <a:r>
              <a:rPr lang="en-US" dirty="0" smtClean="0"/>
              <a:t>Over weight-</a:t>
            </a:r>
            <a:r>
              <a:rPr lang="en-IN" dirty="0" smtClean="0"/>
              <a:t> The more fatty tissue especially </a:t>
            </a:r>
            <a:r>
              <a:rPr lang="en-IN" dirty="0" smtClean="0">
                <a:solidFill>
                  <a:srgbClr val="FF0000"/>
                </a:solidFill>
              </a:rPr>
              <a:t>inside and between the muscle and skin around your abdomen </a:t>
            </a:r>
            <a:r>
              <a:rPr lang="en-IN" dirty="0" smtClean="0"/>
              <a:t>— the more resistant your cells become to insulin</a:t>
            </a:r>
          </a:p>
          <a:p>
            <a:pPr>
              <a:buFont typeface="Wingdings" pitchFamily="2" charset="2"/>
              <a:buChar char="v"/>
            </a:pPr>
            <a:r>
              <a:rPr lang="en-US" dirty="0" smtClean="0"/>
              <a:t>Increase waist size-</a:t>
            </a:r>
            <a:r>
              <a:rPr lang="en-US" b="1" dirty="0" smtClean="0">
                <a:solidFill>
                  <a:srgbClr val="00B050"/>
                </a:solidFill>
              </a:rPr>
              <a:t>normal </a:t>
            </a:r>
            <a:r>
              <a:rPr lang="en-US" dirty="0" smtClean="0"/>
              <a:t>male&lt;90cm,female&lt;80cm</a:t>
            </a:r>
          </a:p>
          <a:p>
            <a:pPr>
              <a:buFont typeface="Wingdings" pitchFamily="2" charset="2"/>
              <a:buChar char="v"/>
            </a:pPr>
            <a:r>
              <a:rPr lang="en-US" dirty="0" smtClean="0"/>
              <a:t>Excess fat</a:t>
            </a:r>
          </a:p>
          <a:p>
            <a:pPr>
              <a:buFont typeface="Wingdings" pitchFamily="2" charset="2"/>
              <a:buChar char="v"/>
            </a:pPr>
            <a:r>
              <a:rPr lang="en-US" dirty="0" smtClean="0"/>
              <a:t>Inactive</a:t>
            </a:r>
            <a:endParaRPr lang="en-US" dirty="0" smtClean="0"/>
          </a:p>
          <a:p>
            <a:pPr>
              <a:buFont typeface="Wingdings" pitchFamily="2" charset="2"/>
              <a:buChar char="v"/>
            </a:pPr>
            <a:r>
              <a:rPr lang="en-US" dirty="0" smtClean="0"/>
              <a:t>Lack of sleep</a:t>
            </a:r>
          </a:p>
          <a:p>
            <a:pPr>
              <a:buFont typeface="Wingdings" pitchFamily="2" charset="2"/>
              <a:buChar char="v"/>
            </a:pPr>
            <a:r>
              <a:rPr lang="en-US" dirty="0" smtClean="0"/>
              <a:t>Increase stress</a:t>
            </a:r>
          </a:p>
          <a:p>
            <a:pPr>
              <a:buFont typeface="Wingdings" pitchFamily="2" charset="2"/>
              <a:buChar char="v"/>
            </a:pPr>
            <a:r>
              <a:rPr lang="en-US" dirty="0" smtClean="0"/>
              <a:t>Unhealthy food habits</a:t>
            </a:r>
          </a:p>
          <a:p>
            <a:pPr>
              <a:buNone/>
            </a:pP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pPr lvl="0"/>
            <a:r>
              <a:rPr lang="en-IN" dirty="0" smtClean="0">
                <a:solidFill>
                  <a:srgbClr val="C00000"/>
                </a:solidFill>
              </a:rPr>
              <a:t>High blood pressure</a:t>
            </a:r>
          </a:p>
          <a:p>
            <a:pPr lvl="0"/>
            <a:r>
              <a:rPr lang="en-IN" dirty="0" smtClean="0">
                <a:solidFill>
                  <a:srgbClr val="C00000"/>
                </a:solidFill>
              </a:rPr>
              <a:t>Low levels of HDL, or the "good," cholesterol</a:t>
            </a:r>
          </a:p>
          <a:p>
            <a:pPr lvl="0"/>
            <a:r>
              <a:rPr lang="en-IN" dirty="0" smtClean="0">
                <a:solidFill>
                  <a:srgbClr val="C00000"/>
                </a:solidFill>
              </a:rPr>
              <a:t>High levels of triglycerides </a:t>
            </a:r>
            <a:r>
              <a:rPr lang="en-IN" dirty="0" smtClean="0"/>
              <a:t>— a type of fat in your blood</a:t>
            </a:r>
          </a:p>
          <a:p>
            <a:r>
              <a:rPr lang="en-IN" dirty="0" smtClean="0"/>
              <a:t>When these conditions — </a:t>
            </a:r>
            <a:r>
              <a:rPr lang="en-IN" b="1" dirty="0" smtClean="0">
                <a:solidFill>
                  <a:srgbClr val="FF0000"/>
                </a:solidFill>
              </a:rPr>
              <a:t>high blood pressure, high blood sugar, and abnormal blood fats and cholesterol — occur together along with obesity, they are associated with resistance to insulin</a:t>
            </a:r>
            <a:r>
              <a:rPr lang="en-IN" dirty="0" smtClean="0"/>
              <a:t>. The combination of three or more of these conditions is often referred to as </a:t>
            </a:r>
            <a:r>
              <a:rPr lang="en-IN" b="1" dirty="0" smtClean="0">
                <a:solidFill>
                  <a:srgbClr val="C00000"/>
                </a:solidFill>
              </a:rPr>
              <a:t>metabolic syndrome.</a:t>
            </a:r>
          </a:p>
          <a:p>
            <a:endParaRPr lang="en-IN" b="1" dirty="0">
              <a:solidFill>
                <a:srgbClr val="C00000"/>
              </a:solidFill>
            </a:endParaRPr>
          </a:p>
        </p:txBody>
      </p:sp>
      <p:sp>
        <p:nvSpPr>
          <p:cNvPr id="4" name="Title 3"/>
          <p:cNvSpPr>
            <a:spLocks noGrp="1"/>
          </p:cNvSpPr>
          <p:nvPr>
            <p:ph type="title"/>
          </p:nvPr>
        </p:nvSpPr>
        <p:spPr/>
        <p:txBody>
          <a:bodyPr>
            <a:normAutofit fontScale="90000"/>
          </a:bodyPr>
          <a:lstStyle/>
          <a:p>
            <a:r>
              <a:rPr lang="en-IN" dirty="0" smtClean="0"/>
              <a:t/>
            </a:r>
            <a:br>
              <a:rPr lang="en-IN" dirty="0" smtClean="0"/>
            </a:br>
            <a:r>
              <a:rPr lang="en-IN" dirty="0" smtClean="0"/>
              <a:t>Other conditions associated with diabetes include:</a:t>
            </a:r>
            <a:br>
              <a:rPr lang="en-IN" dirty="0" smtClean="0"/>
            </a:b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3074"/>
          <p:cNvSpPr>
            <a:spLocks noGrp="1" noChangeArrowheads="1"/>
          </p:cNvSpPr>
          <p:nvPr>
            <p:ph type="title"/>
          </p:nvPr>
        </p:nvSpPr>
        <p:spPr>
          <a:xfrm>
            <a:off x="533400" y="609600"/>
            <a:ext cx="8229600" cy="381000"/>
          </a:xfrm>
        </p:spPr>
        <p:txBody>
          <a:bodyPr tIns="0" bIns="0" anchor="t">
            <a:normAutofit fontScale="90000"/>
          </a:bodyPr>
          <a:lstStyle/>
          <a:p>
            <a:r>
              <a:rPr lang="en-US" sz="2800"/>
              <a:t>How food is digested …</a:t>
            </a:r>
          </a:p>
        </p:txBody>
      </p:sp>
      <p:pic>
        <p:nvPicPr>
          <p:cNvPr id="189444" name="Picture 3076" descr="background2"/>
          <p:cNvPicPr>
            <a:picLocks noChangeAspect="1" noChangeArrowheads="1"/>
          </p:cNvPicPr>
          <p:nvPr/>
        </p:nvPicPr>
        <p:blipFill>
          <a:blip r:embed="rId3"/>
          <a:srcRect/>
          <a:stretch>
            <a:fillRect/>
          </a:stretch>
        </p:blipFill>
        <p:spPr bwMode="auto">
          <a:xfrm>
            <a:off x="0" y="1009650"/>
            <a:ext cx="9145588" cy="5532438"/>
          </a:xfrm>
          <a:prstGeom prst="rect">
            <a:avLst/>
          </a:prstGeom>
          <a:noFill/>
        </p:spPr>
      </p:pic>
      <p:sp>
        <p:nvSpPr>
          <p:cNvPr id="189445" name="AutoShape 3077"/>
          <p:cNvSpPr>
            <a:spLocks noChangeArrowheads="1"/>
          </p:cNvSpPr>
          <p:nvPr/>
        </p:nvSpPr>
        <p:spPr bwMode="auto">
          <a:xfrm>
            <a:off x="4054475" y="3271838"/>
            <a:ext cx="228600" cy="246062"/>
          </a:xfrm>
          <a:prstGeom prst="octagon">
            <a:avLst>
              <a:gd name="adj" fmla="val 29287"/>
            </a:avLst>
          </a:prstGeom>
          <a:solidFill>
            <a:srgbClr val="009900"/>
          </a:solidFill>
          <a:ln w="9525">
            <a:solidFill>
              <a:schemeClr val="tx1"/>
            </a:solidFill>
            <a:miter lim="800000"/>
            <a:headEnd/>
            <a:tailEnd/>
          </a:ln>
          <a:effectLst/>
        </p:spPr>
        <p:txBody>
          <a:bodyPr wrap="none" anchor="ctr"/>
          <a:lstStyle/>
          <a:p>
            <a:endParaRPr lang="en-IN"/>
          </a:p>
        </p:txBody>
      </p:sp>
      <p:sp>
        <p:nvSpPr>
          <p:cNvPr id="189446" name="AutoShape 3078"/>
          <p:cNvSpPr>
            <a:spLocks noChangeArrowheads="1"/>
          </p:cNvSpPr>
          <p:nvPr/>
        </p:nvSpPr>
        <p:spPr bwMode="auto">
          <a:xfrm>
            <a:off x="3581400" y="3576638"/>
            <a:ext cx="228600" cy="246062"/>
          </a:xfrm>
          <a:prstGeom prst="octagon">
            <a:avLst>
              <a:gd name="adj" fmla="val 29287"/>
            </a:avLst>
          </a:prstGeom>
          <a:solidFill>
            <a:srgbClr val="009900"/>
          </a:solidFill>
          <a:ln w="9525">
            <a:solidFill>
              <a:schemeClr val="tx1"/>
            </a:solidFill>
            <a:miter lim="800000"/>
            <a:headEnd/>
            <a:tailEnd/>
          </a:ln>
          <a:effectLst/>
        </p:spPr>
        <p:txBody>
          <a:bodyPr wrap="none" anchor="ctr"/>
          <a:lstStyle/>
          <a:p>
            <a:endParaRPr lang="en-IN"/>
          </a:p>
        </p:txBody>
      </p:sp>
      <p:sp>
        <p:nvSpPr>
          <p:cNvPr id="189447" name="AutoShape 3079"/>
          <p:cNvSpPr>
            <a:spLocks noChangeArrowheads="1"/>
          </p:cNvSpPr>
          <p:nvPr/>
        </p:nvSpPr>
        <p:spPr bwMode="auto">
          <a:xfrm>
            <a:off x="3657600" y="2255838"/>
            <a:ext cx="228600" cy="246062"/>
          </a:xfrm>
          <a:prstGeom prst="octagon">
            <a:avLst>
              <a:gd name="adj" fmla="val 29287"/>
            </a:avLst>
          </a:prstGeom>
          <a:solidFill>
            <a:srgbClr val="009900"/>
          </a:solidFill>
          <a:ln w="9525">
            <a:solidFill>
              <a:schemeClr val="tx1"/>
            </a:solidFill>
            <a:miter lim="800000"/>
            <a:headEnd/>
            <a:tailEnd/>
          </a:ln>
          <a:effectLst/>
        </p:spPr>
        <p:txBody>
          <a:bodyPr wrap="none" anchor="ctr"/>
          <a:lstStyle/>
          <a:p>
            <a:endParaRPr lang="en-IN"/>
          </a:p>
        </p:txBody>
      </p:sp>
      <p:sp>
        <p:nvSpPr>
          <p:cNvPr id="189448" name="AutoShape 3080"/>
          <p:cNvSpPr>
            <a:spLocks noChangeArrowheads="1"/>
          </p:cNvSpPr>
          <p:nvPr/>
        </p:nvSpPr>
        <p:spPr bwMode="auto">
          <a:xfrm>
            <a:off x="3657600" y="1595438"/>
            <a:ext cx="228600" cy="246062"/>
          </a:xfrm>
          <a:prstGeom prst="octagon">
            <a:avLst>
              <a:gd name="adj" fmla="val 29287"/>
            </a:avLst>
          </a:prstGeom>
          <a:solidFill>
            <a:srgbClr val="009900"/>
          </a:solidFill>
          <a:ln w="9525">
            <a:solidFill>
              <a:schemeClr val="tx1"/>
            </a:solidFill>
            <a:miter lim="800000"/>
            <a:headEnd/>
            <a:tailEnd/>
          </a:ln>
          <a:effectLst/>
        </p:spPr>
        <p:txBody>
          <a:bodyPr wrap="none" anchor="ctr"/>
          <a:lstStyle/>
          <a:p>
            <a:endParaRPr lang="en-IN"/>
          </a:p>
        </p:txBody>
      </p:sp>
      <p:sp>
        <p:nvSpPr>
          <p:cNvPr id="189449" name="AutoShape 3081"/>
          <p:cNvSpPr>
            <a:spLocks noChangeArrowheads="1"/>
          </p:cNvSpPr>
          <p:nvPr/>
        </p:nvSpPr>
        <p:spPr bwMode="auto">
          <a:xfrm>
            <a:off x="3825875" y="2792413"/>
            <a:ext cx="228600" cy="246062"/>
          </a:xfrm>
          <a:prstGeom prst="octagon">
            <a:avLst>
              <a:gd name="adj" fmla="val 29287"/>
            </a:avLst>
          </a:prstGeom>
          <a:solidFill>
            <a:srgbClr val="009900"/>
          </a:solidFill>
          <a:ln w="9525">
            <a:solidFill>
              <a:schemeClr val="tx1"/>
            </a:solidFill>
            <a:miter lim="800000"/>
            <a:headEnd/>
            <a:tailEnd/>
          </a:ln>
          <a:effectLst/>
        </p:spPr>
        <p:txBody>
          <a:bodyPr wrap="none" anchor="ctr"/>
          <a:lstStyle/>
          <a:p>
            <a:endParaRPr lang="en-IN"/>
          </a:p>
        </p:txBody>
      </p:sp>
      <p:sp>
        <p:nvSpPr>
          <p:cNvPr id="189450" name="AutoShape 3082"/>
          <p:cNvSpPr>
            <a:spLocks noChangeArrowheads="1"/>
          </p:cNvSpPr>
          <p:nvPr/>
        </p:nvSpPr>
        <p:spPr bwMode="auto">
          <a:xfrm>
            <a:off x="1905000" y="4081463"/>
            <a:ext cx="228600" cy="122237"/>
          </a:xfrm>
          <a:prstGeom prst="octagon">
            <a:avLst>
              <a:gd name="adj" fmla="val 29287"/>
            </a:avLst>
          </a:prstGeom>
          <a:solidFill>
            <a:srgbClr val="009900"/>
          </a:solidFill>
          <a:ln w="9525">
            <a:solidFill>
              <a:schemeClr val="tx1"/>
            </a:solidFill>
            <a:miter lim="800000"/>
            <a:headEnd/>
            <a:tailEnd/>
          </a:ln>
          <a:effectLst/>
        </p:spPr>
        <p:txBody>
          <a:bodyPr wrap="none" anchor="ctr"/>
          <a:lstStyle/>
          <a:p>
            <a:endParaRPr lang="en-IN"/>
          </a:p>
        </p:txBody>
      </p:sp>
      <p:sp>
        <p:nvSpPr>
          <p:cNvPr id="189451" name="AutoShape 3083"/>
          <p:cNvSpPr>
            <a:spLocks noChangeArrowheads="1"/>
          </p:cNvSpPr>
          <p:nvPr/>
        </p:nvSpPr>
        <p:spPr bwMode="auto">
          <a:xfrm>
            <a:off x="2387600" y="3852863"/>
            <a:ext cx="228600" cy="122237"/>
          </a:xfrm>
          <a:prstGeom prst="octagon">
            <a:avLst>
              <a:gd name="adj" fmla="val 29287"/>
            </a:avLst>
          </a:prstGeom>
          <a:solidFill>
            <a:srgbClr val="009900"/>
          </a:solidFill>
          <a:ln w="9525">
            <a:solidFill>
              <a:schemeClr val="tx1"/>
            </a:solidFill>
            <a:miter lim="800000"/>
            <a:headEnd/>
            <a:tailEnd/>
          </a:ln>
          <a:effectLst/>
        </p:spPr>
        <p:txBody>
          <a:bodyPr wrap="none" anchor="ctr"/>
          <a:lstStyle/>
          <a:p>
            <a:endParaRPr lang="en-IN"/>
          </a:p>
        </p:txBody>
      </p:sp>
      <p:sp>
        <p:nvSpPr>
          <p:cNvPr id="189452" name="AutoShape 3084"/>
          <p:cNvSpPr>
            <a:spLocks noChangeArrowheads="1"/>
          </p:cNvSpPr>
          <p:nvPr/>
        </p:nvSpPr>
        <p:spPr bwMode="auto">
          <a:xfrm>
            <a:off x="2997200" y="3852863"/>
            <a:ext cx="228600" cy="122237"/>
          </a:xfrm>
          <a:prstGeom prst="octagon">
            <a:avLst>
              <a:gd name="adj" fmla="val 29287"/>
            </a:avLst>
          </a:prstGeom>
          <a:solidFill>
            <a:srgbClr val="009900"/>
          </a:solidFill>
          <a:ln w="9525">
            <a:solidFill>
              <a:schemeClr val="tx1"/>
            </a:solidFill>
            <a:miter lim="800000"/>
            <a:headEnd/>
            <a:tailEnd/>
          </a:ln>
          <a:effectLst/>
        </p:spPr>
        <p:txBody>
          <a:bodyPr wrap="none" anchor="ctr"/>
          <a:lstStyle/>
          <a:p>
            <a:endParaRPr lang="en-IN"/>
          </a:p>
        </p:txBody>
      </p:sp>
      <p:sp>
        <p:nvSpPr>
          <p:cNvPr id="189453" name="AutoShape 3085"/>
          <p:cNvSpPr>
            <a:spLocks noChangeArrowheads="1"/>
          </p:cNvSpPr>
          <p:nvPr/>
        </p:nvSpPr>
        <p:spPr bwMode="auto">
          <a:xfrm>
            <a:off x="4724400" y="4248150"/>
            <a:ext cx="228600" cy="184150"/>
          </a:xfrm>
          <a:prstGeom prst="triangle">
            <a:avLst>
              <a:gd name="adj" fmla="val 50000"/>
            </a:avLst>
          </a:prstGeom>
          <a:solidFill>
            <a:srgbClr val="FFFF00"/>
          </a:solidFill>
          <a:ln w="9525">
            <a:solidFill>
              <a:schemeClr val="tx2"/>
            </a:solidFill>
            <a:miter lim="800000"/>
            <a:headEnd/>
            <a:tailEnd/>
          </a:ln>
          <a:effectLst>
            <a:outerShdw dist="35921" dir="2700000" algn="ctr" rotWithShape="0">
              <a:schemeClr val="tx2"/>
            </a:outerShdw>
          </a:effectLst>
        </p:spPr>
        <p:txBody>
          <a:bodyPr wrap="none" anchor="ctr"/>
          <a:lstStyle/>
          <a:p>
            <a:endParaRPr lang="en-IN"/>
          </a:p>
        </p:txBody>
      </p:sp>
      <p:sp>
        <p:nvSpPr>
          <p:cNvPr id="189454" name="AutoShape 3086"/>
          <p:cNvSpPr>
            <a:spLocks noChangeArrowheads="1"/>
          </p:cNvSpPr>
          <p:nvPr/>
        </p:nvSpPr>
        <p:spPr bwMode="auto">
          <a:xfrm>
            <a:off x="1905000" y="42814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55" name="AutoShape 3087"/>
          <p:cNvSpPr>
            <a:spLocks noChangeArrowheads="1"/>
          </p:cNvSpPr>
          <p:nvPr/>
        </p:nvSpPr>
        <p:spPr bwMode="auto">
          <a:xfrm>
            <a:off x="1997075" y="47386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56" name="AutoShape 3088"/>
          <p:cNvSpPr>
            <a:spLocks noChangeArrowheads="1"/>
          </p:cNvSpPr>
          <p:nvPr/>
        </p:nvSpPr>
        <p:spPr bwMode="auto">
          <a:xfrm>
            <a:off x="2622550" y="51196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57" name="AutoShape 3089"/>
          <p:cNvSpPr>
            <a:spLocks noChangeArrowheads="1"/>
          </p:cNvSpPr>
          <p:nvPr/>
        </p:nvSpPr>
        <p:spPr bwMode="auto">
          <a:xfrm>
            <a:off x="5638800" y="40147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58" name="AutoShape 3090"/>
          <p:cNvSpPr>
            <a:spLocks noChangeArrowheads="1"/>
          </p:cNvSpPr>
          <p:nvPr/>
        </p:nvSpPr>
        <p:spPr bwMode="auto">
          <a:xfrm>
            <a:off x="4740275" y="47259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59" name="AutoShape 3091"/>
          <p:cNvSpPr>
            <a:spLocks noChangeArrowheads="1"/>
          </p:cNvSpPr>
          <p:nvPr/>
        </p:nvSpPr>
        <p:spPr bwMode="auto">
          <a:xfrm>
            <a:off x="2251075" y="49799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60" name="AutoShape 3092"/>
          <p:cNvSpPr>
            <a:spLocks noChangeArrowheads="1"/>
          </p:cNvSpPr>
          <p:nvPr/>
        </p:nvSpPr>
        <p:spPr bwMode="auto">
          <a:xfrm>
            <a:off x="3048000" y="51069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61" name="AutoShape 3093"/>
          <p:cNvSpPr>
            <a:spLocks noChangeArrowheads="1"/>
          </p:cNvSpPr>
          <p:nvPr/>
        </p:nvSpPr>
        <p:spPr bwMode="auto">
          <a:xfrm>
            <a:off x="3521075" y="49545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62" name="AutoShape 3094"/>
          <p:cNvSpPr>
            <a:spLocks noChangeArrowheads="1"/>
          </p:cNvSpPr>
          <p:nvPr/>
        </p:nvSpPr>
        <p:spPr bwMode="auto">
          <a:xfrm>
            <a:off x="3673475" y="48148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63" name="AutoShape 3095"/>
          <p:cNvSpPr>
            <a:spLocks noChangeArrowheads="1"/>
          </p:cNvSpPr>
          <p:nvPr/>
        </p:nvSpPr>
        <p:spPr bwMode="auto">
          <a:xfrm>
            <a:off x="4724400" y="44973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64" name="AutoShape 3096"/>
          <p:cNvSpPr>
            <a:spLocks noChangeArrowheads="1"/>
          </p:cNvSpPr>
          <p:nvPr/>
        </p:nvSpPr>
        <p:spPr bwMode="auto">
          <a:xfrm>
            <a:off x="4283075" y="47767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65" name="AutoShape 3097"/>
          <p:cNvSpPr>
            <a:spLocks noChangeArrowheads="1"/>
          </p:cNvSpPr>
          <p:nvPr/>
        </p:nvSpPr>
        <p:spPr bwMode="auto">
          <a:xfrm>
            <a:off x="4538663" y="48910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66" name="AutoShape 3098"/>
          <p:cNvSpPr>
            <a:spLocks noChangeArrowheads="1"/>
          </p:cNvSpPr>
          <p:nvPr/>
        </p:nvSpPr>
        <p:spPr bwMode="auto">
          <a:xfrm>
            <a:off x="5029200" y="40909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67" name="AutoShape 3099"/>
          <p:cNvSpPr>
            <a:spLocks noChangeArrowheads="1"/>
          </p:cNvSpPr>
          <p:nvPr/>
        </p:nvSpPr>
        <p:spPr bwMode="auto">
          <a:xfrm>
            <a:off x="5334000" y="40147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68" name="Text Box 3100"/>
          <p:cNvSpPr txBox="1">
            <a:spLocks noChangeArrowheads="1"/>
          </p:cNvSpPr>
          <p:nvPr/>
        </p:nvSpPr>
        <p:spPr bwMode="auto">
          <a:xfrm>
            <a:off x="1371600" y="2198688"/>
            <a:ext cx="2057400" cy="581025"/>
          </a:xfrm>
          <a:prstGeom prst="rect">
            <a:avLst/>
          </a:prstGeom>
          <a:noFill/>
          <a:ln w="9525">
            <a:noFill/>
            <a:miter lim="800000"/>
            <a:headEnd/>
            <a:tailEnd/>
          </a:ln>
          <a:effectLst/>
        </p:spPr>
        <p:txBody>
          <a:bodyPr>
            <a:spAutoFit/>
          </a:bodyPr>
          <a:lstStyle/>
          <a:p>
            <a:pPr algn="ctr">
              <a:lnSpc>
                <a:spcPct val="80000"/>
              </a:lnSpc>
              <a:spcBef>
                <a:spcPct val="50000"/>
              </a:spcBef>
            </a:pPr>
            <a:r>
              <a:rPr lang="en-US" altLang="en-US" sz="2000" b="1">
                <a:solidFill>
                  <a:srgbClr val="1F1084"/>
                </a:solidFill>
                <a:latin typeface="Times"/>
              </a:rPr>
              <a:t>1. Food enters stomach</a:t>
            </a:r>
          </a:p>
        </p:txBody>
      </p:sp>
      <p:sp>
        <p:nvSpPr>
          <p:cNvPr id="189469" name="Text Box 3101"/>
          <p:cNvSpPr txBox="1">
            <a:spLocks noChangeArrowheads="1"/>
          </p:cNvSpPr>
          <p:nvPr/>
        </p:nvSpPr>
        <p:spPr bwMode="auto">
          <a:xfrm>
            <a:off x="6572264" y="3000372"/>
            <a:ext cx="2286000" cy="581025"/>
          </a:xfrm>
          <a:prstGeom prst="rect">
            <a:avLst/>
          </a:prstGeom>
          <a:noFill/>
          <a:ln w="9525">
            <a:noFill/>
            <a:miter lim="800000"/>
            <a:headEnd/>
            <a:tailEnd/>
          </a:ln>
          <a:effectLst/>
        </p:spPr>
        <p:txBody>
          <a:bodyPr>
            <a:spAutoFit/>
          </a:bodyPr>
          <a:lstStyle/>
          <a:p>
            <a:pPr algn="ctr">
              <a:lnSpc>
                <a:spcPct val="80000"/>
              </a:lnSpc>
              <a:spcBef>
                <a:spcPct val="50000"/>
              </a:spcBef>
            </a:pPr>
            <a:r>
              <a:rPr lang="en-US" altLang="en-US" sz="2000" b="1" dirty="0">
                <a:solidFill>
                  <a:srgbClr val="1F1084"/>
                </a:solidFill>
                <a:latin typeface="Times"/>
              </a:rPr>
              <a:t>5. Insulin unlocks receptors</a:t>
            </a:r>
          </a:p>
        </p:txBody>
      </p:sp>
      <p:sp>
        <p:nvSpPr>
          <p:cNvPr id="189470" name="Text Box 3102"/>
          <p:cNvSpPr txBox="1">
            <a:spLocks noChangeArrowheads="1"/>
          </p:cNvSpPr>
          <p:nvPr/>
        </p:nvSpPr>
        <p:spPr bwMode="auto">
          <a:xfrm>
            <a:off x="4572000" y="2947988"/>
            <a:ext cx="2057400" cy="581025"/>
          </a:xfrm>
          <a:prstGeom prst="rect">
            <a:avLst/>
          </a:prstGeom>
          <a:noFill/>
          <a:ln w="9525">
            <a:noFill/>
            <a:miter lim="800000"/>
            <a:headEnd/>
            <a:tailEnd/>
          </a:ln>
          <a:effectLst/>
        </p:spPr>
        <p:txBody>
          <a:bodyPr>
            <a:spAutoFit/>
          </a:bodyPr>
          <a:lstStyle/>
          <a:p>
            <a:pPr algn="ctr">
              <a:lnSpc>
                <a:spcPct val="80000"/>
              </a:lnSpc>
              <a:spcBef>
                <a:spcPct val="50000"/>
              </a:spcBef>
            </a:pPr>
            <a:r>
              <a:rPr lang="en-US" altLang="en-US" sz="2000" b="1">
                <a:solidFill>
                  <a:srgbClr val="1F1084"/>
                </a:solidFill>
                <a:latin typeface="Times"/>
              </a:rPr>
              <a:t> 4. Pancreas releases insulin</a:t>
            </a:r>
          </a:p>
        </p:txBody>
      </p:sp>
      <p:sp>
        <p:nvSpPr>
          <p:cNvPr id="189471" name="Text Box 3103"/>
          <p:cNvSpPr txBox="1">
            <a:spLocks noChangeArrowheads="1"/>
          </p:cNvSpPr>
          <p:nvPr/>
        </p:nvSpPr>
        <p:spPr bwMode="auto">
          <a:xfrm>
            <a:off x="990600" y="5538788"/>
            <a:ext cx="2514600" cy="581025"/>
          </a:xfrm>
          <a:prstGeom prst="rect">
            <a:avLst/>
          </a:prstGeom>
          <a:noFill/>
          <a:ln w="9525">
            <a:noFill/>
            <a:miter lim="800000"/>
            <a:headEnd/>
            <a:tailEnd/>
          </a:ln>
          <a:effectLst/>
        </p:spPr>
        <p:txBody>
          <a:bodyPr>
            <a:spAutoFit/>
          </a:bodyPr>
          <a:lstStyle/>
          <a:p>
            <a:pPr algn="ctr">
              <a:lnSpc>
                <a:spcPct val="80000"/>
              </a:lnSpc>
              <a:spcBef>
                <a:spcPct val="50000"/>
              </a:spcBef>
            </a:pPr>
            <a:r>
              <a:rPr lang="en-US" altLang="en-US" sz="2000" b="1">
                <a:solidFill>
                  <a:srgbClr val="1F1084"/>
                </a:solidFill>
                <a:latin typeface="Times"/>
              </a:rPr>
              <a:t>2. Food is converted into glucose</a:t>
            </a:r>
          </a:p>
        </p:txBody>
      </p:sp>
      <p:sp>
        <p:nvSpPr>
          <p:cNvPr id="189472" name="Text Box 3104"/>
          <p:cNvSpPr txBox="1">
            <a:spLocks noChangeArrowheads="1"/>
          </p:cNvSpPr>
          <p:nvPr/>
        </p:nvSpPr>
        <p:spPr bwMode="auto">
          <a:xfrm>
            <a:off x="4786314" y="5214950"/>
            <a:ext cx="2454275" cy="581025"/>
          </a:xfrm>
          <a:prstGeom prst="rect">
            <a:avLst/>
          </a:prstGeom>
          <a:noFill/>
          <a:ln w="9525">
            <a:noFill/>
            <a:miter lim="800000"/>
            <a:headEnd/>
            <a:tailEnd/>
          </a:ln>
          <a:effectLst/>
        </p:spPr>
        <p:txBody>
          <a:bodyPr>
            <a:spAutoFit/>
          </a:bodyPr>
          <a:lstStyle/>
          <a:p>
            <a:pPr algn="ctr">
              <a:lnSpc>
                <a:spcPct val="80000"/>
              </a:lnSpc>
              <a:spcBef>
                <a:spcPct val="50000"/>
              </a:spcBef>
            </a:pPr>
            <a:r>
              <a:rPr lang="en-US" altLang="en-US" sz="2000" b="1" dirty="0">
                <a:solidFill>
                  <a:srgbClr val="1F1084"/>
                </a:solidFill>
                <a:latin typeface="Times"/>
              </a:rPr>
              <a:t>3. Glucose  enters bloodstream</a:t>
            </a:r>
          </a:p>
        </p:txBody>
      </p:sp>
      <p:sp>
        <p:nvSpPr>
          <p:cNvPr id="189473" name="AutoShape 3105"/>
          <p:cNvSpPr>
            <a:spLocks noChangeArrowheads="1"/>
          </p:cNvSpPr>
          <p:nvPr/>
        </p:nvSpPr>
        <p:spPr bwMode="auto">
          <a:xfrm>
            <a:off x="5486400" y="4095750"/>
            <a:ext cx="228600" cy="184150"/>
          </a:xfrm>
          <a:prstGeom prst="triangle">
            <a:avLst>
              <a:gd name="adj" fmla="val 50000"/>
            </a:avLst>
          </a:prstGeom>
          <a:solidFill>
            <a:srgbClr val="FFFF00"/>
          </a:solidFill>
          <a:ln w="9525">
            <a:solidFill>
              <a:schemeClr val="tx2"/>
            </a:solidFill>
            <a:miter lim="800000"/>
            <a:headEnd/>
            <a:tailEnd/>
          </a:ln>
          <a:effectLst/>
        </p:spPr>
        <p:txBody>
          <a:bodyPr wrap="none" anchor="ctr"/>
          <a:lstStyle/>
          <a:p>
            <a:endParaRPr lang="en-IN"/>
          </a:p>
        </p:txBody>
      </p:sp>
      <p:sp>
        <p:nvSpPr>
          <p:cNvPr id="189474" name="AutoShape 3106"/>
          <p:cNvSpPr>
            <a:spLocks noChangeArrowheads="1"/>
          </p:cNvSpPr>
          <p:nvPr/>
        </p:nvSpPr>
        <p:spPr bwMode="auto">
          <a:xfrm>
            <a:off x="5470525" y="3790950"/>
            <a:ext cx="228600" cy="184150"/>
          </a:xfrm>
          <a:prstGeom prst="triangle">
            <a:avLst>
              <a:gd name="adj" fmla="val 50000"/>
            </a:avLst>
          </a:prstGeom>
          <a:solidFill>
            <a:srgbClr val="FFFF00"/>
          </a:solidFill>
          <a:ln w="9525">
            <a:solidFill>
              <a:schemeClr val="tx2"/>
            </a:solidFill>
            <a:miter lim="800000"/>
            <a:headEnd/>
            <a:tailEnd/>
          </a:ln>
          <a:effectLst/>
        </p:spPr>
        <p:txBody>
          <a:bodyPr wrap="none" anchor="ctr"/>
          <a:lstStyle/>
          <a:p>
            <a:endParaRPr lang="en-IN"/>
          </a:p>
        </p:txBody>
      </p:sp>
      <p:grpSp>
        <p:nvGrpSpPr>
          <p:cNvPr id="2" name="Group 3107"/>
          <p:cNvGrpSpPr>
            <a:grpSpLocks/>
          </p:cNvGrpSpPr>
          <p:nvPr/>
        </p:nvGrpSpPr>
        <p:grpSpPr bwMode="auto">
          <a:xfrm>
            <a:off x="2667000" y="4237038"/>
            <a:ext cx="1981200" cy="614362"/>
            <a:chOff x="1728" y="2800"/>
            <a:chExt cx="1248" cy="480"/>
          </a:xfrm>
        </p:grpSpPr>
        <p:sp>
          <p:nvSpPr>
            <p:cNvPr id="189476" name="AutoShape 3108"/>
            <p:cNvSpPr>
              <a:spLocks noChangeArrowheads="1"/>
            </p:cNvSpPr>
            <p:nvPr/>
          </p:nvSpPr>
          <p:spPr bwMode="auto">
            <a:xfrm>
              <a:off x="1728" y="3136"/>
              <a:ext cx="144" cy="144"/>
            </a:xfrm>
            <a:prstGeom prst="triangle">
              <a:avLst>
                <a:gd name="adj" fmla="val 50000"/>
              </a:avLst>
            </a:prstGeom>
            <a:solidFill>
              <a:srgbClr val="FFFF00"/>
            </a:solidFill>
            <a:ln w="9525">
              <a:solidFill>
                <a:schemeClr val="tx2"/>
              </a:solidFill>
              <a:miter lim="800000"/>
              <a:headEnd/>
              <a:tailEnd/>
            </a:ln>
            <a:effectLst/>
          </p:spPr>
          <p:txBody>
            <a:bodyPr wrap="none" anchor="ctr"/>
            <a:lstStyle/>
            <a:p>
              <a:endParaRPr lang="en-IN"/>
            </a:p>
          </p:txBody>
        </p:sp>
        <p:sp>
          <p:nvSpPr>
            <p:cNvPr id="189477" name="AutoShape 3109"/>
            <p:cNvSpPr>
              <a:spLocks noChangeArrowheads="1"/>
            </p:cNvSpPr>
            <p:nvPr/>
          </p:nvSpPr>
          <p:spPr bwMode="auto">
            <a:xfrm>
              <a:off x="1824" y="2944"/>
              <a:ext cx="144" cy="144"/>
            </a:xfrm>
            <a:prstGeom prst="triangle">
              <a:avLst>
                <a:gd name="adj" fmla="val 50000"/>
              </a:avLst>
            </a:prstGeom>
            <a:solidFill>
              <a:srgbClr val="FFFF00"/>
            </a:solidFill>
            <a:ln w="9525">
              <a:solidFill>
                <a:schemeClr val="tx2"/>
              </a:solidFill>
              <a:miter lim="800000"/>
              <a:headEnd/>
              <a:tailEnd/>
            </a:ln>
            <a:effectLst/>
          </p:spPr>
          <p:txBody>
            <a:bodyPr wrap="none" anchor="ctr"/>
            <a:lstStyle/>
            <a:p>
              <a:endParaRPr lang="en-IN"/>
            </a:p>
          </p:txBody>
        </p:sp>
        <p:sp>
          <p:nvSpPr>
            <p:cNvPr id="189478" name="AutoShape 3110"/>
            <p:cNvSpPr>
              <a:spLocks noChangeArrowheads="1"/>
            </p:cNvSpPr>
            <p:nvPr/>
          </p:nvSpPr>
          <p:spPr bwMode="auto">
            <a:xfrm>
              <a:off x="2064" y="2992"/>
              <a:ext cx="144" cy="144"/>
            </a:xfrm>
            <a:prstGeom prst="triangle">
              <a:avLst>
                <a:gd name="adj" fmla="val 50000"/>
              </a:avLst>
            </a:prstGeom>
            <a:solidFill>
              <a:srgbClr val="FFFF00"/>
            </a:solidFill>
            <a:ln w="9525">
              <a:solidFill>
                <a:schemeClr val="tx2"/>
              </a:solidFill>
              <a:miter lim="800000"/>
              <a:headEnd/>
              <a:tailEnd/>
            </a:ln>
            <a:effectLst/>
          </p:spPr>
          <p:txBody>
            <a:bodyPr wrap="none" anchor="ctr"/>
            <a:lstStyle/>
            <a:p>
              <a:endParaRPr lang="en-IN"/>
            </a:p>
          </p:txBody>
        </p:sp>
        <p:sp>
          <p:nvSpPr>
            <p:cNvPr id="189479" name="AutoShape 3111"/>
            <p:cNvSpPr>
              <a:spLocks noChangeArrowheads="1"/>
            </p:cNvSpPr>
            <p:nvPr/>
          </p:nvSpPr>
          <p:spPr bwMode="auto">
            <a:xfrm>
              <a:off x="2304" y="2896"/>
              <a:ext cx="144" cy="144"/>
            </a:xfrm>
            <a:prstGeom prst="triangle">
              <a:avLst>
                <a:gd name="adj" fmla="val 50000"/>
              </a:avLst>
            </a:prstGeom>
            <a:solidFill>
              <a:srgbClr val="FFFF00"/>
            </a:solidFill>
            <a:ln w="9525">
              <a:solidFill>
                <a:schemeClr val="tx2"/>
              </a:solidFill>
              <a:miter lim="800000"/>
              <a:headEnd/>
              <a:tailEnd/>
            </a:ln>
            <a:effectLst>
              <a:outerShdw dist="35921" dir="2700000" algn="ctr" rotWithShape="0">
                <a:schemeClr val="tx2"/>
              </a:outerShdw>
            </a:effectLst>
          </p:spPr>
          <p:txBody>
            <a:bodyPr wrap="none" anchor="ctr"/>
            <a:lstStyle/>
            <a:p>
              <a:endParaRPr lang="en-IN"/>
            </a:p>
          </p:txBody>
        </p:sp>
        <p:sp>
          <p:nvSpPr>
            <p:cNvPr id="189480" name="AutoShape 3112"/>
            <p:cNvSpPr>
              <a:spLocks noChangeArrowheads="1"/>
            </p:cNvSpPr>
            <p:nvPr/>
          </p:nvSpPr>
          <p:spPr bwMode="auto">
            <a:xfrm>
              <a:off x="2592" y="2896"/>
              <a:ext cx="144" cy="144"/>
            </a:xfrm>
            <a:prstGeom prst="triangle">
              <a:avLst>
                <a:gd name="adj" fmla="val 50000"/>
              </a:avLst>
            </a:prstGeom>
            <a:solidFill>
              <a:srgbClr val="FFFF00"/>
            </a:solidFill>
            <a:ln w="9525">
              <a:solidFill>
                <a:schemeClr val="tx2"/>
              </a:solidFill>
              <a:miter lim="800000"/>
              <a:headEnd/>
              <a:tailEnd/>
            </a:ln>
            <a:effectLst>
              <a:outerShdw dist="35921" dir="2700000" algn="ctr" rotWithShape="0">
                <a:schemeClr val="tx2"/>
              </a:outerShdw>
            </a:effectLst>
          </p:spPr>
          <p:txBody>
            <a:bodyPr wrap="none" anchor="ctr"/>
            <a:lstStyle/>
            <a:p>
              <a:endParaRPr lang="en-IN"/>
            </a:p>
          </p:txBody>
        </p:sp>
        <p:sp>
          <p:nvSpPr>
            <p:cNvPr id="189481" name="AutoShape 3113"/>
            <p:cNvSpPr>
              <a:spLocks noChangeArrowheads="1"/>
            </p:cNvSpPr>
            <p:nvPr/>
          </p:nvSpPr>
          <p:spPr bwMode="auto">
            <a:xfrm>
              <a:off x="2832" y="2800"/>
              <a:ext cx="144" cy="144"/>
            </a:xfrm>
            <a:prstGeom prst="triangle">
              <a:avLst>
                <a:gd name="adj" fmla="val 50000"/>
              </a:avLst>
            </a:prstGeom>
            <a:solidFill>
              <a:srgbClr val="FFFF00"/>
            </a:solidFill>
            <a:ln w="9525">
              <a:solidFill>
                <a:schemeClr val="tx2"/>
              </a:solidFill>
              <a:miter lim="800000"/>
              <a:headEnd/>
              <a:tailEnd/>
            </a:ln>
            <a:effectLst>
              <a:outerShdw dist="35921" dir="2700000" algn="ctr" rotWithShape="0">
                <a:schemeClr val="tx2"/>
              </a:outerShdw>
            </a:effectLst>
          </p:spPr>
          <p:txBody>
            <a:bodyPr wrap="none" anchor="ctr"/>
            <a:lstStyle/>
            <a:p>
              <a:endParaRPr lang="en-IN"/>
            </a:p>
          </p:txBody>
        </p:sp>
      </p:grpSp>
      <p:sp>
        <p:nvSpPr>
          <p:cNvPr id="189482" name="Text Box 3114"/>
          <p:cNvSpPr txBox="1">
            <a:spLocks noChangeArrowheads="1"/>
          </p:cNvSpPr>
          <p:nvPr/>
        </p:nvSpPr>
        <p:spPr bwMode="auto">
          <a:xfrm>
            <a:off x="6553200" y="4167188"/>
            <a:ext cx="1905000" cy="581025"/>
          </a:xfrm>
          <a:prstGeom prst="rect">
            <a:avLst/>
          </a:prstGeom>
          <a:noFill/>
          <a:ln w="9525">
            <a:noFill/>
            <a:miter lim="800000"/>
            <a:headEnd/>
            <a:tailEnd/>
          </a:ln>
          <a:effectLst/>
        </p:spPr>
        <p:txBody>
          <a:bodyPr>
            <a:spAutoFit/>
          </a:bodyPr>
          <a:lstStyle/>
          <a:p>
            <a:pPr algn="ctr">
              <a:lnSpc>
                <a:spcPct val="80000"/>
              </a:lnSpc>
              <a:spcBef>
                <a:spcPct val="50000"/>
              </a:spcBef>
            </a:pPr>
            <a:r>
              <a:rPr lang="en-US" altLang="en-US" sz="2000" b="1">
                <a:solidFill>
                  <a:srgbClr val="1F1084"/>
                </a:solidFill>
                <a:latin typeface="Times"/>
              </a:rPr>
              <a:t>6. Glucose enters cell</a:t>
            </a:r>
          </a:p>
        </p:txBody>
      </p:sp>
      <p:sp>
        <p:nvSpPr>
          <p:cNvPr id="189483" name="AutoShape 3115"/>
          <p:cNvSpPr>
            <a:spLocks noChangeArrowheads="1"/>
          </p:cNvSpPr>
          <p:nvPr/>
        </p:nvSpPr>
        <p:spPr bwMode="auto">
          <a:xfrm>
            <a:off x="4937125" y="4006850"/>
            <a:ext cx="228600" cy="184150"/>
          </a:xfrm>
          <a:prstGeom prst="triangle">
            <a:avLst>
              <a:gd name="adj" fmla="val 50000"/>
            </a:avLst>
          </a:prstGeom>
          <a:solidFill>
            <a:srgbClr val="FFFF00"/>
          </a:solidFill>
          <a:ln w="9525">
            <a:solidFill>
              <a:schemeClr val="tx2"/>
            </a:solidFill>
            <a:miter lim="800000"/>
            <a:headEnd/>
            <a:tailEnd/>
          </a:ln>
          <a:effectLst>
            <a:outerShdw dist="35921" dir="2700000" algn="ctr" rotWithShape="0">
              <a:schemeClr val="tx2"/>
            </a:outerShdw>
          </a:effectLst>
        </p:spPr>
        <p:txBody>
          <a:bodyPr wrap="none" anchor="ctr"/>
          <a:lstStyle/>
          <a:p>
            <a:endParaRPr lang="en-IN"/>
          </a:p>
        </p:txBody>
      </p:sp>
      <p:sp>
        <p:nvSpPr>
          <p:cNvPr id="189484" name="AutoShape 3116"/>
          <p:cNvSpPr>
            <a:spLocks noChangeArrowheads="1"/>
          </p:cNvSpPr>
          <p:nvPr/>
        </p:nvSpPr>
        <p:spPr bwMode="auto">
          <a:xfrm>
            <a:off x="5165725" y="3905250"/>
            <a:ext cx="228600" cy="184150"/>
          </a:xfrm>
          <a:prstGeom prst="triangle">
            <a:avLst>
              <a:gd name="adj" fmla="val 50000"/>
            </a:avLst>
          </a:prstGeom>
          <a:solidFill>
            <a:srgbClr val="FFFF00"/>
          </a:solidFill>
          <a:ln w="9525">
            <a:solidFill>
              <a:schemeClr val="tx2"/>
            </a:solidFill>
            <a:miter lim="800000"/>
            <a:headEnd/>
            <a:tailEnd/>
          </a:ln>
          <a:effectLst>
            <a:outerShdw dist="35921" dir="2700000" algn="ctr" rotWithShape="0">
              <a:schemeClr val="tx2"/>
            </a:outerShdw>
          </a:effectLst>
        </p:spPr>
        <p:txBody>
          <a:bodyPr wrap="none" anchor="ctr"/>
          <a:lstStyle/>
          <a:p>
            <a:endParaRPr lang="en-IN"/>
          </a:p>
        </p:txBody>
      </p:sp>
      <p:sp>
        <p:nvSpPr>
          <p:cNvPr id="189485" name="AutoShape 3117"/>
          <p:cNvSpPr>
            <a:spLocks noChangeArrowheads="1"/>
          </p:cNvSpPr>
          <p:nvPr/>
        </p:nvSpPr>
        <p:spPr bwMode="auto">
          <a:xfrm>
            <a:off x="5959475" y="41036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86" name="AutoShape 3118"/>
          <p:cNvSpPr>
            <a:spLocks noChangeArrowheads="1"/>
          </p:cNvSpPr>
          <p:nvPr/>
        </p:nvSpPr>
        <p:spPr bwMode="auto">
          <a:xfrm>
            <a:off x="6264275" y="41671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87" name="AutoShape 3119"/>
          <p:cNvSpPr>
            <a:spLocks noChangeArrowheads="1"/>
          </p:cNvSpPr>
          <p:nvPr/>
        </p:nvSpPr>
        <p:spPr bwMode="auto">
          <a:xfrm>
            <a:off x="6492875" y="43957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sp>
        <p:nvSpPr>
          <p:cNvPr id="189488" name="AutoShape 3120"/>
          <p:cNvSpPr>
            <a:spLocks noChangeArrowheads="1"/>
          </p:cNvSpPr>
          <p:nvPr/>
        </p:nvSpPr>
        <p:spPr bwMode="auto">
          <a:xfrm>
            <a:off x="6645275" y="4027488"/>
            <a:ext cx="136525" cy="74612"/>
          </a:xfrm>
          <a:prstGeom prst="octagon">
            <a:avLst>
              <a:gd name="adj" fmla="val 29287"/>
            </a:avLst>
          </a:prstGeom>
          <a:solidFill>
            <a:srgbClr val="FF0066"/>
          </a:solidFill>
          <a:ln w="9525">
            <a:solidFill>
              <a:schemeClr val="tx2"/>
            </a:solidFill>
            <a:miter lim="800000"/>
            <a:headEnd/>
            <a:tailEnd/>
          </a:ln>
          <a:effectLst/>
        </p:spPr>
        <p:txBody>
          <a:bodyPr wrap="none" anchor="ctr"/>
          <a:lstStyle/>
          <a:p>
            <a:endParaRPr lang="en-IN"/>
          </a:p>
        </p:txBody>
      </p:sp>
      <p:grpSp>
        <p:nvGrpSpPr>
          <p:cNvPr id="3" name="Group 3121"/>
          <p:cNvGrpSpPr>
            <a:grpSpLocks/>
          </p:cNvGrpSpPr>
          <p:nvPr/>
        </p:nvGrpSpPr>
        <p:grpSpPr bwMode="auto">
          <a:xfrm>
            <a:off x="5638800" y="3849688"/>
            <a:ext cx="228600" cy="430212"/>
            <a:chOff x="3552" y="2592"/>
            <a:chExt cx="144" cy="336"/>
          </a:xfrm>
        </p:grpSpPr>
        <p:sp>
          <p:nvSpPr>
            <p:cNvPr id="189490" name="Oval 3122"/>
            <p:cNvSpPr>
              <a:spLocks noChangeArrowheads="1"/>
            </p:cNvSpPr>
            <p:nvPr/>
          </p:nvSpPr>
          <p:spPr bwMode="auto">
            <a:xfrm>
              <a:off x="3552" y="2592"/>
              <a:ext cx="144" cy="144"/>
            </a:xfrm>
            <a:prstGeom prst="ellipse">
              <a:avLst/>
            </a:prstGeom>
            <a:solidFill>
              <a:srgbClr val="00FFFF"/>
            </a:solidFill>
            <a:ln w="9525">
              <a:solidFill>
                <a:schemeClr val="tx2"/>
              </a:solidFill>
              <a:round/>
              <a:headEnd/>
              <a:tailEnd/>
            </a:ln>
            <a:effectLst/>
          </p:spPr>
          <p:txBody>
            <a:bodyPr wrap="none" anchor="ctr"/>
            <a:lstStyle/>
            <a:p>
              <a:endParaRPr lang="en-IN"/>
            </a:p>
          </p:txBody>
        </p:sp>
        <p:sp>
          <p:nvSpPr>
            <p:cNvPr id="189491" name="Oval 3123"/>
            <p:cNvSpPr>
              <a:spLocks noChangeArrowheads="1"/>
            </p:cNvSpPr>
            <p:nvPr/>
          </p:nvSpPr>
          <p:spPr bwMode="auto">
            <a:xfrm>
              <a:off x="3552" y="2784"/>
              <a:ext cx="144" cy="144"/>
            </a:xfrm>
            <a:prstGeom prst="ellipse">
              <a:avLst/>
            </a:prstGeom>
            <a:solidFill>
              <a:srgbClr val="00FFFF"/>
            </a:solidFill>
            <a:ln w="9525">
              <a:solidFill>
                <a:schemeClr val="tx2"/>
              </a:solidFill>
              <a:round/>
              <a:headEnd/>
              <a:tailEnd/>
            </a:ln>
            <a:effectLst/>
          </p:spPr>
          <p:txBody>
            <a:bodyPr wrap="none" anchor="ctr"/>
            <a:lstStyle/>
            <a:p>
              <a:endParaRPr lang="en-IN"/>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89468"/>
                                        </p:tgtEl>
                                        <p:attrNameLst>
                                          <p:attrName>style.visibility</p:attrName>
                                        </p:attrNameLst>
                                      </p:cBhvr>
                                      <p:to>
                                        <p:strVal val="visible"/>
                                      </p:to>
                                    </p:set>
                                    <p:animEffect transition="in" filter="blinds(horizontal)">
                                      <p:cBhvr>
                                        <p:cTn id="7" dur="500"/>
                                        <p:tgtEl>
                                          <p:spTgt spid="1894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89448"/>
                                        </p:tgtEl>
                                        <p:attrNameLst>
                                          <p:attrName>style.visibility</p:attrName>
                                        </p:attrNameLst>
                                      </p:cBhvr>
                                      <p:to>
                                        <p:strVal val="visible"/>
                                      </p:to>
                                    </p:set>
                                    <p:animEffect transition="in" filter="dissolve">
                                      <p:cBhvr>
                                        <p:cTn id="11" dur="500"/>
                                        <p:tgtEl>
                                          <p:spTgt spid="189448"/>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89447"/>
                                        </p:tgtEl>
                                        <p:attrNameLst>
                                          <p:attrName>style.visibility</p:attrName>
                                        </p:attrNameLst>
                                      </p:cBhvr>
                                      <p:to>
                                        <p:strVal val="visible"/>
                                      </p:to>
                                    </p:set>
                                    <p:animEffect transition="in" filter="dissolve">
                                      <p:cBhvr>
                                        <p:cTn id="15" dur="500"/>
                                        <p:tgtEl>
                                          <p:spTgt spid="189447"/>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89449"/>
                                        </p:tgtEl>
                                        <p:attrNameLst>
                                          <p:attrName>style.visibility</p:attrName>
                                        </p:attrNameLst>
                                      </p:cBhvr>
                                      <p:to>
                                        <p:strVal val="visible"/>
                                      </p:to>
                                    </p:set>
                                    <p:animEffect transition="in" filter="dissolve">
                                      <p:cBhvr>
                                        <p:cTn id="19" dur="500"/>
                                        <p:tgtEl>
                                          <p:spTgt spid="189449"/>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89445"/>
                                        </p:tgtEl>
                                        <p:attrNameLst>
                                          <p:attrName>style.visibility</p:attrName>
                                        </p:attrNameLst>
                                      </p:cBhvr>
                                      <p:to>
                                        <p:strVal val="visible"/>
                                      </p:to>
                                    </p:set>
                                    <p:animEffect transition="in" filter="dissolve">
                                      <p:cBhvr>
                                        <p:cTn id="23" dur="500"/>
                                        <p:tgtEl>
                                          <p:spTgt spid="189445"/>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89446"/>
                                        </p:tgtEl>
                                        <p:attrNameLst>
                                          <p:attrName>style.visibility</p:attrName>
                                        </p:attrNameLst>
                                      </p:cBhvr>
                                      <p:to>
                                        <p:strVal val="visible"/>
                                      </p:to>
                                    </p:set>
                                    <p:animEffect transition="in" filter="dissolve">
                                      <p:cBhvr>
                                        <p:cTn id="27" dur="500"/>
                                        <p:tgtEl>
                                          <p:spTgt spid="189446"/>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189452"/>
                                        </p:tgtEl>
                                        <p:attrNameLst>
                                          <p:attrName>style.visibility</p:attrName>
                                        </p:attrNameLst>
                                      </p:cBhvr>
                                      <p:to>
                                        <p:strVal val="visible"/>
                                      </p:to>
                                    </p:set>
                                    <p:animEffect transition="in" filter="dissolve">
                                      <p:cBhvr>
                                        <p:cTn id="31" dur="500"/>
                                        <p:tgtEl>
                                          <p:spTgt spid="189452"/>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189451"/>
                                        </p:tgtEl>
                                        <p:attrNameLst>
                                          <p:attrName>style.visibility</p:attrName>
                                        </p:attrNameLst>
                                      </p:cBhvr>
                                      <p:to>
                                        <p:strVal val="visible"/>
                                      </p:to>
                                    </p:set>
                                    <p:animEffect transition="in" filter="dissolve">
                                      <p:cBhvr>
                                        <p:cTn id="35" dur="500"/>
                                        <p:tgtEl>
                                          <p:spTgt spid="189451"/>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189450"/>
                                        </p:tgtEl>
                                        <p:attrNameLst>
                                          <p:attrName>style.visibility</p:attrName>
                                        </p:attrNameLst>
                                      </p:cBhvr>
                                      <p:to>
                                        <p:strVal val="visible"/>
                                      </p:to>
                                    </p:set>
                                    <p:animEffect transition="in" filter="dissolve">
                                      <p:cBhvr>
                                        <p:cTn id="39" dur="500"/>
                                        <p:tgtEl>
                                          <p:spTgt spid="189450"/>
                                        </p:tgtEl>
                                      </p:cBhvr>
                                    </p:animEffect>
                                  </p:childTnLst>
                                </p:cTn>
                              </p:par>
                            </p:childTnLst>
                          </p:cTn>
                        </p:par>
                        <p:par>
                          <p:cTn id="40" fill="hold">
                            <p:stCondLst>
                              <p:cond delay="4500"/>
                            </p:stCondLst>
                            <p:childTnLst>
                              <p:par>
                                <p:cTn id="41" presetID="2" presetClass="entr" presetSubtype="8" fill="hold" grpId="0" nodeType="afterEffect">
                                  <p:stCondLst>
                                    <p:cond delay="0"/>
                                  </p:stCondLst>
                                  <p:childTnLst>
                                    <p:set>
                                      <p:cBhvr>
                                        <p:cTn id="42" dur="1" fill="hold">
                                          <p:stCondLst>
                                            <p:cond delay="0"/>
                                          </p:stCondLst>
                                        </p:cTn>
                                        <p:tgtEl>
                                          <p:spTgt spid="189471"/>
                                        </p:tgtEl>
                                        <p:attrNameLst>
                                          <p:attrName>style.visibility</p:attrName>
                                        </p:attrNameLst>
                                      </p:cBhvr>
                                      <p:to>
                                        <p:strVal val="visible"/>
                                      </p:to>
                                    </p:set>
                                    <p:anim calcmode="lin" valueType="num">
                                      <p:cBhvr additive="base">
                                        <p:cTn id="43" dur="500" fill="hold"/>
                                        <p:tgtEl>
                                          <p:spTgt spid="189471"/>
                                        </p:tgtEl>
                                        <p:attrNameLst>
                                          <p:attrName>ppt_x</p:attrName>
                                        </p:attrNameLst>
                                      </p:cBhvr>
                                      <p:tavLst>
                                        <p:tav tm="0">
                                          <p:val>
                                            <p:strVal val="0-#ppt_w/2"/>
                                          </p:val>
                                        </p:tav>
                                        <p:tav tm="100000">
                                          <p:val>
                                            <p:strVal val="#ppt_x"/>
                                          </p:val>
                                        </p:tav>
                                      </p:tavLst>
                                    </p:anim>
                                    <p:anim calcmode="lin" valueType="num">
                                      <p:cBhvr additive="base">
                                        <p:cTn id="44" dur="500" fill="hold"/>
                                        <p:tgtEl>
                                          <p:spTgt spid="189471"/>
                                        </p:tgtEl>
                                        <p:attrNameLst>
                                          <p:attrName>ppt_y</p:attrName>
                                        </p:attrNameLst>
                                      </p:cBhvr>
                                      <p:tavLst>
                                        <p:tav tm="0">
                                          <p:val>
                                            <p:strVal val="#ppt_y"/>
                                          </p:val>
                                        </p:tav>
                                        <p:tav tm="100000">
                                          <p:val>
                                            <p:strVal val="#ppt_y"/>
                                          </p:val>
                                        </p:tav>
                                      </p:tavLst>
                                    </p:anim>
                                  </p:childTnLst>
                                </p:cTn>
                              </p:par>
                            </p:childTnLst>
                          </p:cTn>
                        </p:par>
                        <p:par>
                          <p:cTn id="45" fill="hold">
                            <p:stCondLst>
                              <p:cond delay="5000"/>
                            </p:stCondLst>
                            <p:childTnLst>
                              <p:par>
                                <p:cTn id="46" presetID="9" presetClass="entr" presetSubtype="0" fill="hold" grpId="0" nodeType="afterEffect">
                                  <p:stCondLst>
                                    <p:cond delay="0"/>
                                  </p:stCondLst>
                                  <p:childTnLst>
                                    <p:set>
                                      <p:cBhvr>
                                        <p:cTn id="47" dur="1" fill="hold">
                                          <p:stCondLst>
                                            <p:cond delay="0"/>
                                          </p:stCondLst>
                                        </p:cTn>
                                        <p:tgtEl>
                                          <p:spTgt spid="189454"/>
                                        </p:tgtEl>
                                        <p:attrNameLst>
                                          <p:attrName>style.visibility</p:attrName>
                                        </p:attrNameLst>
                                      </p:cBhvr>
                                      <p:to>
                                        <p:strVal val="visible"/>
                                      </p:to>
                                    </p:set>
                                    <p:animEffect transition="in" filter="dissolve">
                                      <p:cBhvr>
                                        <p:cTn id="48" dur="500"/>
                                        <p:tgtEl>
                                          <p:spTgt spid="189454"/>
                                        </p:tgtEl>
                                      </p:cBhvr>
                                    </p:animEffect>
                                  </p:childTnLst>
                                </p:cTn>
                              </p:par>
                            </p:childTnLst>
                          </p:cTn>
                        </p:par>
                        <p:par>
                          <p:cTn id="49" fill="hold">
                            <p:stCondLst>
                              <p:cond delay="5500"/>
                            </p:stCondLst>
                            <p:childTnLst>
                              <p:par>
                                <p:cTn id="50" presetID="9" presetClass="entr" presetSubtype="0" fill="hold" grpId="0" nodeType="afterEffect">
                                  <p:stCondLst>
                                    <p:cond delay="0"/>
                                  </p:stCondLst>
                                  <p:childTnLst>
                                    <p:set>
                                      <p:cBhvr>
                                        <p:cTn id="51" dur="1" fill="hold">
                                          <p:stCondLst>
                                            <p:cond delay="0"/>
                                          </p:stCondLst>
                                        </p:cTn>
                                        <p:tgtEl>
                                          <p:spTgt spid="189455"/>
                                        </p:tgtEl>
                                        <p:attrNameLst>
                                          <p:attrName>style.visibility</p:attrName>
                                        </p:attrNameLst>
                                      </p:cBhvr>
                                      <p:to>
                                        <p:strVal val="visible"/>
                                      </p:to>
                                    </p:set>
                                    <p:animEffect transition="in" filter="dissolve">
                                      <p:cBhvr>
                                        <p:cTn id="52" dur="500"/>
                                        <p:tgtEl>
                                          <p:spTgt spid="189455"/>
                                        </p:tgtEl>
                                      </p:cBhvr>
                                    </p:animEffect>
                                  </p:childTnLst>
                                </p:cTn>
                              </p:par>
                            </p:childTnLst>
                          </p:cTn>
                        </p:par>
                        <p:par>
                          <p:cTn id="53" fill="hold">
                            <p:stCondLst>
                              <p:cond delay="6000"/>
                            </p:stCondLst>
                            <p:childTnLst>
                              <p:par>
                                <p:cTn id="54" presetID="9" presetClass="entr" presetSubtype="0" fill="hold" grpId="0" nodeType="afterEffect">
                                  <p:stCondLst>
                                    <p:cond delay="0"/>
                                  </p:stCondLst>
                                  <p:childTnLst>
                                    <p:set>
                                      <p:cBhvr>
                                        <p:cTn id="55" dur="1" fill="hold">
                                          <p:stCondLst>
                                            <p:cond delay="0"/>
                                          </p:stCondLst>
                                        </p:cTn>
                                        <p:tgtEl>
                                          <p:spTgt spid="189459"/>
                                        </p:tgtEl>
                                        <p:attrNameLst>
                                          <p:attrName>style.visibility</p:attrName>
                                        </p:attrNameLst>
                                      </p:cBhvr>
                                      <p:to>
                                        <p:strVal val="visible"/>
                                      </p:to>
                                    </p:set>
                                    <p:animEffect transition="in" filter="dissolve">
                                      <p:cBhvr>
                                        <p:cTn id="56" dur="500"/>
                                        <p:tgtEl>
                                          <p:spTgt spid="189459"/>
                                        </p:tgtEl>
                                      </p:cBhvr>
                                    </p:animEffect>
                                  </p:childTnLst>
                                </p:cTn>
                              </p:par>
                            </p:childTnLst>
                          </p:cTn>
                        </p:par>
                        <p:par>
                          <p:cTn id="57" fill="hold">
                            <p:stCondLst>
                              <p:cond delay="6500"/>
                            </p:stCondLst>
                            <p:childTnLst>
                              <p:par>
                                <p:cTn id="58" presetID="9" presetClass="entr" presetSubtype="0" fill="hold" grpId="0" nodeType="afterEffect">
                                  <p:stCondLst>
                                    <p:cond delay="0"/>
                                  </p:stCondLst>
                                  <p:childTnLst>
                                    <p:set>
                                      <p:cBhvr>
                                        <p:cTn id="59" dur="1" fill="hold">
                                          <p:stCondLst>
                                            <p:cond delay="0"/>
                                          </p:stCondLst>
                                        </p:cTn>
                                        <p:tgtEl>
                                          <p:spTgt spid="189456"/>
                                        </p:tgtEl>
                                        <p:attrNameLst>
                                          <p:attrName>style.visibility</p:attrName>
                                        </p:attrNameLst>
                                      </p:cBhvr>
                                      <p:to>
                                        <p:strVal val="visible"/>
                                      </p:to>
                                    </p:set>
                                    <p:animEffect transition="in" filter="dissolve">
                                      <p:cBhvr>
                                        <p:cTn id="60" dur="500"/>
                                        <p:tgtEl>
                                          <p:spTgt spid="189456"/>
                                        </p:tgtEl>
                                      </p:cBhvr>
                                    </p:animEffect>
                                  </p:childTnLst>
                                </p:cTn>
                              </p:par>
                            </p:childTnLst>
                          </p:cTn>
                        </p:par>
                        <p:par>
                          <p:cTn id="61" fill="hold">
                            <p:stCondLst>
                              <p:cond delay="7000"/>
                            </p:stCondLst>
                            <p:childTnLst>
                              <p:par>
                                <p:cTn id="62" presetID="9" presetClass="entr" presetSubtype="0" fill="hold" grpId="0" nodeType="afterEffect">
                                  <p:stCondLst>
                                    <p:cond delay="0"/>
                                  </p:stCondLst>
                                  <p:childTnLst>
                                    <p:set>
                                      <p:cBhvr>
                                        <p:cTn id="63" dur="1" fill="hold">
                                          <p:stCondLst>
                                            <p:cond delay="0"/>
                                          </p:stCondLst>
                                        </p:cTn>
                                        <p:tgtEl>
                                          <p:spTgt spid="189460"/>
                                        </p:tgtEl>
                                        <p:attrNameLst>
                                          <p:attrName>style.visibility</p:attrName>
                                        </p:attrNameLst>
                                      </p:cBhvr>
                                      <p:to>
                                        <p:strVal val="visible"/>
                                      </p:to>
                                    </p:set>
                                    <p:animEffect transition="in" filter="dissolve">
                                      <p:cBhvr>
                                        <p:cTn id="64" dur="500"/>
                                        <p:tgtEl>
                                          <p:spTgt spid="189460"/>
                                        </p:tgtEl>
                                      </p:cBhvr>
                                    </p:animEffect>
                                  </p:childTnLst>
                                </p:cTn>
                              </p:par>
                            </p:childTnLst>
                          </p:cTn>
                        </p:par>
                        <p:par>
                          <p:cTn id="65" fill="hold">
                            <p:stCondLst>
                              <p:cond delay="7500"/>
                            </p:stCondLst>
                            <p:childTnLst>
                              <p:par>
                                <p:cTn id="66" presetID="9" presetClass="entr" presetSubtype="0" fill="hold" grpId="0" nodeType="afterEffect">
                                  <p:stCondLst>
                                    <p:cond delay="0"/>
                                  </p:stCondLst>
                                  <p:childTnLst>
                                    <p:set>
                                      <p:cBhvr>
                                        <p:cTn id="67" dur="1" fill="hold">
                                          <p:stCondLst>
                                            <p:cond delay="0"/>
                                          </p:stCondLst>
                                        </p:cTn>
                                        <p:tgtEl>
                                          <p:spTgt spid="189461"/>
                                        </p:tgtEl>
                                        <p:attrNameLst>
                                          <p:attrName>style.visibility</p:attrName>
                                        </p:attrNameLst>
                                      </p:cBhvr>
                                      <p:to>
                                        <p:strVal val="visible"/>
                                      </p:to>
                                    </p:set>
                                    <p:animEffect transition="in" filter="dissolve">
                                      <p:cBhvr>
                                        <p:cTn id="68" dur="500"/>
                                        <p:tgtEl>
                                          <p:spTgt spid="189461"/>
                                        </p:tgtEl>
                                      </p:cBhvr>
                                    </p:animEffect>
                                  </p:childTnLst>
                                </p:cTn>
                              </p:par>
                            </p:childTnLst>
                          </p:cTn>
                        </p:par>
                        <p:par>
                          <p:cTn id="69" fill="hold">
                            <p:stCondLst>
                              <p:cond delay="8000"/>
                            </p:stCondLst>
                            <p:childTnLst>
                              <p:par>
                                <p:cTn id="70" presetID="9" presetClass="entr" presetSubtype="0" fill="hold" grpId="0" nodeType="afterEffect">
                                  <p:stCondLst>
                                    <p:cond delay="0"/>
                                  </p:stCondLst>
                                  <p:childTnLst>
                                    <p:set>
                                      <p:cBhvr>
                                        <p:cTn id="71" dur="1" fill="hold">
                                          <p:stCondLst>
                                            <p:cond delay="0"/>
                                          </p:stCondLst>
                                        </p:cTn>
                                        <p:tgtEl>
                                          <p:spTgt spid="189462"/>
                                        </p:tgtEl>
                                        <p:attrNameLst>
                                          <p:attrName>style.visibility</p:attrName>
                                        </p:attrNameLst>
                                      </p:cBhvr>
                                      <p:to>
                                        <p:strVal val="visible"/>
                                      </p:to>
                                    </p:set>
                                    <p:animEffect transition="in" filter="dissolve">
                                      <p:cBhvr>
                                        <p:cTn id="72" dur="500"/>
                                        <p:tgtEl>
                                          <p:spTgt spid="189462"/>
                                        </p:tgtEl>
                                      </p:cBhvr>
                                    </p:animEffect>
                                  </p:childTnLst>
                                </p:cTn>
                              </p:par>
                            </p:childTnLst>
                          </p:cTn>
                        </p:par>
                        <p:par>
                          <p:cTn id="73" fill="hold">
                            <p:stCondLst>
                              <p:cond delay="8500"/>
                            </p:stCondLst>
                            <p:childTnLst>
                              <p:par>
                                <p:cTn id="74" presetID="9" presetClass="entr" presetSubtype="0" fill="hold" grpId="0" nodeType="afterEffect">
                                  <p:stCondLst>
                                    <p:cond delay="0"/>
                                  </p:stCondLst>
                                  <p:childTnLst>
                                    <p:set>
                                      <p:cBhvr>
                                        <p:cTn id="75" dur="1" fill="hold">
                                          <p:stCondLst>
                                            <p:cond delay="0"/>
                                          </p:stCondLst>
                                        </p:cTn>
                                        <p:tgtEl>
                                          <p:spTgt spid="189464"/>
                                        </p:tgtEl>
                                        <p:attrNameLst>
                                          <p:attrName>style.visibility</p:attrName>
                                        </p:attrNameLst>
                                      </p:cBhvr>
                                      <p:to>
                                        <p:strVal val="visible"/>
                                      </p:to>
                                    </p:set>
                                    <p:animEffect transition="in" filter="dissolve">
                                      <p:cBhvr>
                                        <p:cTn id="76" dur="500"/>
                                        <p:tgtEl>
                                          <p:spTgt spid="189464"/>
                                        </p:tgtEl>
                                      </p:cBhvr>
                                    </p:animEffect>
                                  </p:childTnLst>
                                </p:cTn>
                              </p:par>
                            </p:childTnLst>
                          </p:cTn>
                        </p:par>
                        <p:par>
                          <p:cTn id="77" fill="hold">
                            <p:stCondLst>
                              <p:cond delay="9000"/>
                            </p:stCondLst>
                            <p:childTnLst>
                              <p:par>
                                <p:cTn id="78" presetID="2" presetClass="entr" presetSubtype="4" fill="hold" grpId="0" nodeType="afterEffect">
                                  <p:stCondLst>
                                    <p:cond delay="0"/>
                                  </p:stCondLst>
                                  <p:childTnLst>
                                    <p:set>
                                      <p:cBhvr>
                                        <p:cTn id="79" dur="1" fill="hold">
                                          <p:stCondLst>
                                            <p:cond delay="0"/>
                                          </p:stCondLst>
                                        </p:cTn>
                                        <p:tgtEl>
                                          <p:spTgt spid="189472"/>
                                        </p:tgtEl>
                                        <p:attrNameLst>
                                          <p:attrName>style.visibility</p:attrName>
                                        </p:attrNameLst>
                                      </p:cBhvr>
                                      <p:to>
                                        <p:strVal val="visible"/>
                                      </p:to>
                                    </p:set>
                                    <p:anim calcmode="lin" valueType="num">
                                      <p:cBhvr additive="base">
                                        <p:cTn id="80" dur="500" fill="hold"/>
                                        <p:tgtEl>
                                          <p:spTgt spid="189472"/>
                                        </p:tgtEl>
                                        <p:attrNameLst>
                                          <p:attrName>ppt_x</p:attrName>
                                        </p:attrNameLst>
                                      </p:cBhvr>
                                      <p:tavLst>
                                        <p:tav tm="0">
                                          <p:val>
                                            <p:strVal val="#ppt_x"/>
                                          </p:val>
                                        </p:tav>
                                        <p:tav tm="100000">
                                          <p:val>
                                            <p:strVal val="#ppt_x"/>
                                          </p:val>
                                        </p:tav>
                                      </p:tavLst>
                                    </p:anim>
                                    <p:anim calcmode="lin" valueType="num">
                                      <p:cBhvr additive="base">
                                        <p:cTn id="81" dur="500" fill="hold"/>
                                        <p:tgtEl>
                                          <p:spTgt spid="189472"/>
                                        </p:tgtEl>
                                        <p:attrNameLst>
                                          <p:attrName>ppt_y</p:attrName>
                                        </p:attrNameLst>
                                      </p:cBhvr>
                                      <p:tavLst>
                                        <p:tav tm="0">
                                          <p:val>
                                            <p:strVal val="1+#ppt_h/2"/>
                                          </p:val>
                                        </p:tav>
                                        <p:tav tm="100000">
                                          <p:val>
                                            <p:strVal val="#ppt_y"/>
                                          </p:val>
                                        </p:tav>
                                      </p:tavLst>
                                    </p:anim>
                                  </p:childTnLst>
                                </p:cTn>
                              </p:par>
                            </p:childTnLst>
                          </p:cTn>
                        </p:par>
                        <p:par>
                          <p:cTn id="82" fill="hold">
                            <p:stCondLst>
                              <p:cond delay="9500"/>
                            </p:stCondLst>
                            <p:childTnLst>
                              <p:par>
                                <p:cTn id="83" presetID="9" presetClass="entr" presetSubtype="0" fill="hold" grpId="0" nodeType="afterEffect">
                                  <p:stCondLst>
                                    <p:cond delay="0"/>
                                  </p:stCondLst>
                                  <p:childTnLst>
                                    <p:set>
                                      <p:cBhvr>
                                        <p:cTn id="84" dur="1" fill="hold">
                                          <p:stCondLst>
                                            <p:cond delay="0"/>
                                          </p:stCondLst>
                                        </p:cTn>
                                        <p:tgtEl>
                                          <p:spTgt spid="189465"/>
                                        </p:tgtEl>
                                        <p:attrNameLst>
                                          <p:attrName>style.visibility</p:attrName>
                                        </p:attrNameLst>
                                      </p:cBhvr>
                                      <p:to>
                                        <p:strVal val="visible"/>
                                      </p:to>
                                    </p:set>
                                    <p:animEffect transition="in" filter="dissolve">
                                      <p:cBhvr>
                                        <p:cTn id="85" dur="500"/>
                                        <p:tgtEl>
                                          <p:spTgt spid="189465"/>
                                        </p:tgtEl>
                                      </p:cBhvr>
                                    </p:animEffect>
                                  </p:childTnLst>
                                </p:cTn>
                              </p:par>
                            </p:childTnLst>
                          </p:cTn>
                        </p:par>
                        <p:par>
                          <p:cTn id="86" fill="hold">
                            <p:stCondLst>
                              <p:cond delay="10000"/>
                            </p:stCondLst>
                            <p:childTnLst>
                              <p:par>
                                <p:cTn id="87" presetID="9" presetClass="entr" presetSubtype="0" fill="hold" grpId="0" nodeType="afterEffect">
                                  <p:stCondLst>
                                    <p:cond delay="0"/>
                                  </p:stCondLst>
                                  <p:childTnLst>
                                    <p:set>
                                      <p:cBhvr>
                                        <p:cTn id="88" dur="1" fill="hold">
                                          <p:stCondLst>
                                            <p:cond delay="0"/>
                                          </p:stCondLst>
                                        </p:cTn>
                                        <p:tgtEl>
                                          <p:spTgt spid="189458"/>
                                        </p:tgtEl>
                                        <p:attrNameLst>
                                          <p:attrName>style.visibility</p:attrName>
                                        </p:attrNameLst>
                                      </p:cBhvr>
                                      <p:to>
                                        <p:strVal val="visible"/>
                                      </p:to>
                                    </p:set>
                                    <p:animEffect transition="in" filter="dissolve">
                                      <p:cBhvr>
                                        <p:cTn id="89" dur="500"/>
                                        <p:tgtEl>
                                          <p:spTgt spid="189458"/>
                                        </p:tgtEl>
                                      </p:cBhvr>
                                    </p:animEffect>
                                  </p:childTnLst>
                                </p:cTn>
                              </p:par>
                            </p:childTnLst>
                          </p:cTn>
                        </p:par>
                        <p:par>
                          <p:cTn id="90" fill="hold">
                            <p:stCondLst>
                              <p:cond delay="10500"/>
                            </p:stCondLst>
                            <p:childTnLst>
                              <p:par>
                                <p:cTn id="91" presetID="9" presetClass="entr" presetSubtype="0" fill="hold" grpId="0" nodeType="afterEffect">
                                  <p:stCondLst>
                                    <p:cond delay="0"/>
                                  </p:stCondLst>
                                  <p:childTnLst>
                                    <p:set>
                                      <p:cBhvr>
                                        <p:cTn id="92" dur="1" fill="hold">
                                          <p:stCondLst>
                                            <p:cond delay="0"/>
                                          </p:stCondLst>
                                        </p:cTn>
                                        <p:tgtEl>
                                          <p:spTgt spid="189463"/>
                                        </p:tgtEl>
                                        <p:attrNameLst>
                                          <p:attrName>style.visibility</p:attrName>
                                        </p:attrNameLst>
                                      </p:cBhvr>
                                      <p:to>
                                        <p:strVal val="visible"/>
                                      </p:to>
                                    </p:set>
                                    <p:animEffect transition="in" filter="dissolve">
                                      <p:cBhvr>
                                        <p:cTn id="93" dur="500"/>
                                        <p:tgtEl>
                                          <p:spTgt spid="189463"/>
                                        </p:tgtEl>
                                      </p:cBhvr>
                                    </p:animEffect>
                                  </p:childTnLst>
                                </p:cTn>
                              </p:par>
                            </p:childTnLst>
                          </p:cTn>
                        </p:par>
                        <p:par>
                          <p:cTn id="94" fill="hold">
                            <p:stCondLst>
                              <p:cond delay="11000"/>
                            </p:stCondLst>
                            <p:childTnLst>
                              <p:par>
                                <p:cTn id="95" presetID="9" presetClass="entr" presetSubtype="0" fill="hold" grpId="0" nodeType="afterEffect">
                                  <p:stCondLst>
                                    <p:cond delay="0"/>
                                  </p:stCondLst>
                                  <p:childTnLst>
                                    <p:set>
                                      <p:cBhvr>
                                        <p:cTn id="96" dur="1" fill="hold">
                                          <p:stCondLst>
                                            <p:cond delay="0"/>
                                          </p:stCondLst>
                                        </p:cTn>
                                        <p:tgtEl>
                                          <p:spTgt spid="189466"/>
                                        </p:tgtEl>
                                        <p:attrNameLst>
                                          <p:attrName>style.visibility</p:attrName>
                                        </p:attrNameLst>
                                      </p:cBhvr>
                                      <p:to>
                                        <p:strVal val="visible"/>
                                      </p:to>
                                    </p:set>
                                    <p:animEffect transition="in" filter="dissolve">
                                      <p:cBhvr>
                                        <p:cTn id="97" dur="500"/>
                                        <p:tgtEl>
                                          <p:spTgt spid="189466"/>
                                        </p:tgtEl>
                                      </p:cBhvr>
                                    </p:animEffect>
                                  </p:childTnLst>
                                </p:cTn>
                              </p:par>
                            </p:childTnLst>
                          </p:cTn>
                        </p:par>
                        <p:par>
                          <p:cTn id="98" fill="hold">
                            <p:stCondLst>
                              <p:cond delay="11500"/>
                            </p:stCondLst>
                            <p:childTnLst>
                              <p:par>
                                <p:cTn id="99" presetID="9" presetClass="entr" presetSubtype="0" fill="hold" grpId="0" nodeType="afterEffect">
                                  <p:stCondLst>
                                    <p:cond delay="0"/>
                                  </p:stCondLst>
                                  <p:childTnLst>
                                    <p:set>
                                      <p:cBhvr>
                                        <p:cTn id="100" dur="1" fill="hold">
                                          <p:stCondLst>
                                            <p:cond delay="0"/>
                                          </p:stCondLst>
                                        </p:cTn>
                                        <p:tgtEl>
                                          <p:spTgt spid="189467"/>
                                        </p:tgtEl>
                                        <p:attrNameLst>
                                          <p:attrName>style.visibility</p:attrName>
                                        </p:attrNameLst>
                                      </p:cBhvr>
                                      <p:to>
                                        <p:strVal val="visible"/>
                                      </p:to>
                                    </p:set>
                                    <p:animEffect transition="in" filter="dissolve">
                                      <p:cBhvr>
                                        <p:cTn id="101" dur="500"/>
                                        <p:tgtEl>
                                          <p:spTgt spid="189467"/>
                                        </p:tgtEl>
                                      </p:cBhvr>
                                    </p:animEffect>
                                  </p:childTnLst>
                                </p:cTn>
                              </p:par>
                            </p:childTnLst>
                          </p:cTn>
                        </p:par>
                        <p:par>
                          <p:cTn id="102" fill="hold">
                            <p:stCondLst>
                              <p:cond delay="12000"/>
                            </p:stCondLst>
                            <p:childTnLst>
                              <p:par>
                                <p:cTn id="103" presetID="2" presetClass="entr" presetSubtype="1" fill="hold" grpId="0" nodeType="afterEffect">
                                  <p:stCondLst>
                                    <p:cond delay="0"/>
                                  </p:stCondLst>
                                  <p:childTnLst>
                                    <p:set>
                                      <p:cBhvr>
                                        <p:cTn id="104" dur="1" fill="hold">
                                          <p:stCondLst>
                                            <p:cond delay="0"/>
                                          </p:stCondLst>
                                        </p:cTn>
                                        <p:tgtEl>
                                          <p:spTgt spid="189470"/>
                                        </p:tgtEl>
                                        <p:attrNameLst>
                                          <p:attrName>style.visibility</p:attrName>
                                        </p:attrNameLst>
                                      </p:cBhvr>
                                      <p:to>
                                        <p:strVal val="visible"/>
                                      </p:to>
                                    </p:set>
                                    <p:anim calcmode="lin" valueType="num">
                                      <p:cBhvr additive="base">
                                        <p:cTn id="105" dur="500" fill="hold"/>
                                        <p:tgtEl>
                                          <p:spTgt spid="189470"/>
                                        </p:tgtEl>
                                        <p:attrNameLst>
                                          <p:attrName>ppt_x</p:attrName>
                                        </p:attrNameLst>
                                      </p:cBhvr>
                                      <p:tavLst>
                                        <p:tav tm="0">
                                          <p:val>
                                            <p:strVal val="#ppt_x"/>
                                          </p:val>
                                        </p:tav>
                                        <p:tav tm="100000">
                                          <p:val>
                                            <p:strVal val="#ppt_x"/>
                                          </p:val>
                                        </p:tav>
                                      </p:tavLst>
                                    </p:anim>
                                    <p:anim calcmode="lin" valueType="num">
                                      <p:cBhvr additive="base">
                                        <p:cTn id="106" dur="500" fill="hold"/>
                                        <p:tgtEl>
                                          <p:spTgt spid="189470"/>
                                        </p:tgtEl>
                                        <p:attrNameLst>
                                          <p:attrName>ppt_y</p:attrName>
                                        </p:attrNameLst>
                                      </p:cBhvr>
                                      <p:tavLst>
                                        <p:tav tm="0">
                                          <p:val>
                                            <p:strVal val="0-#ppt_h/2"/>
                                          </p:val>
                                        </p:tav>
                                        <p:tav tm="100000">
                                          <p:val>
                                            <p:strVal val="#ppt_y"/>
                                          </p:val>
                                        </p:tav>
                                      </p:tavLst>
                                    </p:anim>
                                  </p:childTnLst>
                                </p:cTn>
                              </p:par>
                            </p:childTnLst>
                          </p:cTn>
                        </p:par>
                        <p:par>
                          <p:cTn id="107" fill="hold">
                            <p:stCondLst>
                              <p:cond delay="12500"/>
                            </p:stCondLst>
                            <p:childTnLst>
                              <p:par>
                                <p:cTn id="108" presetID="9" presetClass="entr" presetSubtype="0" fill="hold" grpId="0" nodeType="afterEffect">
                                  <p:stCondLst>
                                    <p:cond delay="0"/>
                                  </p:stCondLst>
                                  <p:childTnLst>
                                    <p:set>
                                      <p:cBhvr>
                                        <p:cTn id="109" dur="1" fill="hold">
                                          <p:stCondLst>
                                            <p:cond delay="0"/>
                                          </p:stCondLst>
                                        </p:cTn>
                                        <p:tgtEl>
                                          <p:spTgt spid="189453"/>
                                        </p:tgtEl>
                                        <p:attrNameLst>
                                          <p:attrName>style.visibility</p:attrName>
                                        </p:attrNameLst>
                                      </p:cBhvr>
                                      <p:to>
                                        <p:strVal val="visible"/>
                                      </p:to>
                                    </p:set>
                                    <p:animEffect transition="in" filter="dissolve">
                                      <p:cBhvr>
                                        <p:cTn id="110" dur="500"/>
                                        <p:tgtEl>
                                          <p:spTgt spid="189453"/>
                                        </p:tgtEl>
                                      </p:cBhvr>
                                    </p:animEffect>
                                  </p:childTnLst>
                                </p:cTn>
                              </p:par>
                            </p:childTnLst>
                          </p:cTn>
                        </p:par>
                        <p:par>
                          <p:cTn id="111" fill="hold">
                            <p:stCondLst>
                              <p:cond delay="13000"/>
                            </p:stCondLst>
                            <p:childTnLst>
                              <p:par>
                                <p:cTn id="112" presetID="9" presetClass="entr" presetSubtype="0" fill="hold" grpId="0" nodeType="afterEffect">
                                  <p:stCondLst>
                                    <p:cond delay="0"/>
                                  </p:stCondLst>
                                  <p:childTnLst>
                                    <p:set>
                                      <p:cBhvr>
                                        <p:cTn id="113" dur="1" fill="hold">
                                          <p:stCondLst>
                                            <p:cond delay="0"/>
                                          </p:stCondLst>
                                        </p:cTn>
                                        <p:tgtEl>
                                          <p:spTgt spid="189483"/>
                                        </p:tgtEl>
                                        <p:attrNameLst>
                                          <p:attrName>style.visibility</p:attrName>
                                        </p:attrNameLst>
                                      </p:cBhvr>
                                      <p:to>
                                        <p:strVal val="visible"/>
                                      </p:to>
                                    </p:set>
                                    <p:animEffect transition="in" filter="dissolve">
                                      <p:cBhvr>
                                        <p:cTn id="114" dur="500"/>
                                        <p:tgtEl>
                                          <p:spTgt spid="189483"/>
                                        </p:tgtEl>
                                      </p:cBhvr>
                                    </p:animEffect>
                                  </p:childTnLst>
                                </p:cTn>
                              </p:par>
                            </p:childTnLst>
                          </p:cTn>
                        </p:par>
                        <p:par>
                          <p:cTn id="115" fill="hold">
                            <p:stCondLst>
                              <p:cond delay="13500"/>
                            </p:stCondLst>
                            <p:childTnLst>
                              <p:par>
                                <p:cTn id="116" presetID="9" presetClass="entr" presetSubtype="0" fill="hold" grpId="0" nodeType="afterEffect">
                                  <p:stCondLst>
                                    <p:cond delay="0"/>
                                  </p:stCondLst>
                                  <p:childTnLst>
                                    <p:set>
                                      <p:cBhvr>
                                        <p:cTn id="117" dur="1" fill="hold">
                                          <p:stCondLst>
                                            <p:cond delay="0"/>
                                          </p:stCondLst>
                                        </p:cTn>
                                        <p:tgtEl>
                                          <p:spTgt spid="189484"/>
                                        </p:tgtEl>
                                        <p:attrNameLst>
                                          <p:attrName>style.visibility</p:attrName>
                                        </p:attrNameLst>
                                      </p:cBhvr>
                                      <p:to>
                                        <p:strVal val="visible"/>
                                      </p:to>
                                    </p:set>
                                    <p:animEffect transition="in" filter="dissolve">
                                      <p:cBhvr>
                                        <p:cTn id="118" dur="500"/>
                                        <p:tgtEl>
                                          <p:spTgt spid="189484"/>
                                        </p:tgtEl>
                                      </p:cBhvr>
                                    </p:animEffect>
                                  </p:childTnLst>
                                </p:cTn>
                              </p:par>
                            </p:childTnLst>
                          </p:cTn>
                        </p:par>
                        <p:par>
                          <p:cTn id="119" fill="hold">
                            <p:stCondLst>
                              <p:cond delay="14000"/>
                            </p:stCondLst>
                            <p:childTnLst>
                              <p:par>
                                <p:cTn id="120" presetID="9" presetClass="entr" presetSubtype="0" fill="hold" grpId="0" nodeType="afterEffect">
                                  <p:stCondLst>
                                    <p:cond delay="0"/>
                                  </p:stCondLst>
                                  <p:childTnLst>
                                    <p:set>
                                      <p:cBhvr>
                                        <p:cTn id="121" dur="1" fill="hold">
                                          <p:stCondLst>
                                            <p:cond delay="0"/>
                                          </p:stCondLst>
                                        </p:cTn>
                                        <p:tgtEl>
                                          <p:spTgt spid="189469"/>
                                        </p:tgtEl>
                                        <p:attrNameLst>
                                          <p:attrName>style.visibility</p:attrName>
                                        </p:attrNameLst>
                                      </p:cBhvr>
                                      <p:to>
                                        <p:strVal val="visible"/>
                                      </p:to>
                                    </p:set>
                                    <p:animEffect transition="in" filter="dissolve">
                                      <p:cBhvr>
                                        <p:cTn id="122" dur="500"/>
                                        <p:tgtEl>
                                          <p:spTgt spid="189469"/>
                                        </p:tgtEl>
                                      </p:cBhvr>
                                    </p:animEffect>
                                  </p:childTnLst>
                                </p:cTn>
                              </p:par>
                            </p:childTnLst>
                          </p:cTn>
                        </p:par>
                        <p:par>
                          <p:cTn id="123" fill="hold">
                            <p:stCondLst>
                              <p:cond delay="14500"/>
                            </p:stCondLst>
                            <p:childTnLst>
                              <p:par>
                                <p:cTn id="124" presetID="9" presetClass="entr" presetSubtype="0" fill="hold" grpId="0" nodeType="afterEffect">
                                  <p:stCondLst>
                                    <p:cond delay="0"/>
                                  </p:stCondLst>
                                  <p:childTnLst>
                                    <p:set>
                                      <p:cBhvr>
                                        <p:cTn id="125" dur="1" fill="hold">
                                          <p:stCondLst>
                                            <p:cond delay="0"/>
                                          </p:stCondLst>
                                        </p:cTn>
                                        <p:tgtEl>
                                          <p:spTgt spid="189473"/>
                                        </p:tgtEl>
                                        <p:attrNameLst>
                                          <p:attrName>style.visibility</p:attrName>
                                        </p:attrNameLst>
                                      </p:cBhvr>
                                      <p:to>
                                        <p:strVal val="visible"/>
                                      </p:to>
                                    </p:set>
                                    <p:animEffect transition="in" filter="dissolve">
                                      <p:cBhvr>
                                        <p:cTn id="126" dur="500"/>
                                        <p:tgtEl>
                                          <p:spTgt spid="189473"/>
                                        </p:tgtEl>
                                      </p:cBhvr>
                                    </p:animEffect>
                                  </p:childTnLst>
                                </p:cTn>
                              </p:par>
                            </p:childTnLst>
                          </p:cTn>
                        </p:par>
                        <p:par>
                          <p:cTn id="127" fill="hold">
                            <p:stCondLst>
                              <p:cond delay="15000"/>
                            </p:stCondLst>
                            <p:childTnLst>
                              <p:par>
                                <p:cTn id="128" presetID="9" presetClass="entr" presetSubtype="0" fill="hold" grpId="0" nodeType="afterEffect">
                                  <p:stCondLst>
                                    <p:cond delay="0"/>
                                  </p:stCondLst>
                                  <p:childTnLst>
                                    <p:set>
                                      <p:cBhvr>
                                        <p:cTn id="129" dur="1" fill="hold">
                                          <p:stCondLst>
                                            <p:cond delay="0"/>
                                          </p:stCondLst>
                                        </p:cTn>
                                        <p:tgtEl>
                                          <p:spTgt spid="189474"/>
                                        </p:tgtEl>
                                        <p:attrNameLst>
                                          <p:attrName>style.visibility</p:attrName>
                                        </p:attrNameLst>
                                      </p:cBhvr>
                                      <p:to>
                                        <p:strVal val="visible"/>
                                      </p:to>
                                    </p:set>
                                    <p:animEffect transition="in" filter="dissolve">
                                      <p:cBhvr>
                                        <p:cTn id="130" dur="500"/>
                                        <p:tgtEl>
                                          <p:spTgt spid="189474"/>
                                        </p:tgtEl>
                                      </p:cBhvr>
                                    </p:animEffect>
                                  </p:childTnLst>
                                </p:cTn>
                              </p:par>
                            </p:childTnLst>
                          </p:cTn>
                        </p:par>
                        <p:par>
                          <p:cTn id="131" fill="hold">
                            <p:stCondLst>
                              <p:cond delay="15500"/>
                            </p:stCondLst>
                            <p:childTnLst>
                              <p:par>
                                <p:cTn id="132" presetID="9" presetClass="entr" presetSubtype="0" fill="hold" nodeType="afterEffect">
                                  <p:stCondLst>
                                    <p:cond delay="0"/>
                                  </p:stCondLst>
                                  <p:childTnLst>
                                    <p:set>
                                      <p:cBhvr>
                                        <p:cTn id="133" dur="1" fill="hold">
                                          <p:stCondLst>
                                            <p:cond delay="0"/>
                                          </p:stCondLst>
                                        </p:cTn>
                                        <p:tgtEl>
                                          <p:spTgt spid="3"/>
                                        </p:tgtEl>
                                        <p:attrNameLst>
                                          <p:attrName>style.visibility</p:attrName>
                                        </p:attrNameLst>
                                      </p:cBhvr>
                                      <p:to>
                                        <p:strVal val="visible"/>
                                      </p:to>
                                    </p:set>
                                    <p:animEffect transition="in" filter="dissolve">
                                      <p:cBhvr>
                                        <p:cTn id="134" dur="500"/>
                                        <p:tgtEl>
                                          <p:spTgt spid="3"/>
                                        </p:tgtEl>
                                      </p:cBhvr>
                                    </p:animEffect>
                                  </p:childTnLst>
                                </p:cTn>
                              </p:par>
                            </p:childTnLst>
                          </p:cTn>
                        </p:par>
                        <p:par>
                          <p:cTn id="135" fill="hold">
                            <p:stCondLst>
                              <p:cond delay="16000"/>
                            </p:stCondLst>
                            <p:childTnLst>
                              <p:par>
                                <p:cTn id="136" presetID="2" presetClass="entr" presetSubtype="2" fill="hold" grpId="0" nodeType="afterEffect">
                                  <p:stCondLst>
                                    <p:cond delay="0"/>
                                  </p:stCondLst>
                                  <p:childTnLst>
                                    <p:set>
                                      <p:cBhvr>
                                        <p:cTn id="137" dur="1" fill="hold">
                                          <p:stCondLst>
                                            <p:cond delay="0"/>
                                          </p:stCondLst>
                                        </p:cTn>
                                        <p:tgtEl>
                                          <p:spTgt spid="189482"/>
                                        </p:tgtEl>
                                        <p:attrNameLst>
                                          <p:attrName>style.visibility</p:attrName>
                                        </p:attrNameLst>
                                      </p:cBhvr>
                                      <p:to>
                                        <p:strVal val="visible"/>
                                      </p:to>
                                    </p:set>
                                    <p:anim calcmode="lin" valueType="num">
                                      <p:cBhvr additive="base">
                                        <p:cTn id="138" dur="500" fill="hold"/>
                                        <p:tgtEl>
                                          <p:spTgt spid="189482"/>
                                        </p:tgtEl>
                                        <p:attrNameLst>
                                          <p:attrName>ppt_x</p:attrName>
                                        </p:attrNameLst>
                                      </p:cBhvr>
                                      <p:tavLst>
                                        <p:tav tm="0">
                                          <p:val>
                                            <p:strVal val="1+#ppt_w/2"/>
                                          </p:val>
                                        </p:tav>
                                        <p:tav tm="100000">
                                          <p:val>
                                            <p:strVal val="#ppt_x"/>
                                          </p:val>
                                        </p:tav>
                                      </p:tavLst>
                                    </p:anim>
                                    <p:anim calcmode="lin" valueType="num">
                                      <p:cBhvr additive="base">
                                        <p:cTn id="139" dur="500" fill="hold"/>
                                        <p:tgtEl>
                                          <p:spTgt spid="189482"/>
                                        </p:tgtEl>
                                        <p:attrNameLst>
                                          <p:attrName>ppt_y</p:attrName>
                                        </p:attrNameLst>
                                      </p:cBhvr>
                                      <p:tavLst>
                                        <p:tav tm="0">
                                          <p:val>
                                            <p:strVal val="#ppt_y"/>
                                          </p:val>
                                        </p:tav>
                                        <p:tav tm="100000">
                                          <p:val>
                                            <p:strVal val="#ppt_y"/>
                                          </p:val>
                                        </p:tav>
                                      </p:tavLst>
                                    </p:anim>
                                  </p:childTnLst>
                                </p:cTn>
                              </p:par>
                            </p:childTnLst>
                          </p:cTn>
                        </p:par>
                        <p:par>
                          <p:cTn id="140" fill="hold">
                            <p:stCondLst>
                              <p:cond delay="16500"/>
                            </p:stCondLst>
                            <p:childTnLst>
                              <p:par>
                                <p:cTn id="141" presetID="9" presetClass="entr" presetSubtype="0" fill="hold" grpId="0" nodeType="afterEffect">
                                  <p:stCondLst>
                                    <p:cond delay="0"/>
                                  </p:stCondLst>
                                  <p:childTnLst>
                                    <p:set>
                                      <p:cBhvr>
                                        <p:cTn id="142" dur="1" fill="hold">
                                          <p:stCondLst>
                                            <p:cond delay="0"/>
                                          </p:stCondLst>
                                        </p:cTn>
                                        <p:tgtEl>
                                          <p:spTgt spid="189457"/>
                                        </p:tgtEl>
                                        <p:attrNameLst>
                                          <p:attrName>style.visibility</p:attrName>
                                        </p:attrNameLst>
                                      </p:cBhvr>
                                      <p:to>
                                        <p:strVal val="visible"/>
                                      </p:to>
                                    </p:set>
                                    <p:animEffect transition="in" filter="dissolve">
                                      <p:cBhvr>
                                        <p:cTn id="143" dur="500"/>
                                        <p:tgtEl>
                                          <p:spTgt spid="189457"/>
                                        </p:tgtEl>
                                      </p:cBhvr>
                                    </p:animEffect>
                                  </p:childTnLst>
                                </p:cTn>
                              </p:par>
                            </p:childTnLst>
                          </p:cTn>
                        </p:par>
                        <p:par>
                          <p:cTn id="144" fill="hold">
                            <p:stCondLst>
                              <p:cond delay="17000"/>
                            </p:stCondLst>
                            <p:childTnLst>
                              <p:par>
                                <p:cTn id="145" presetID="9" presetClass="entr" presetSubtype="0" fill="hold" grpId="0" nodeType="afterEffect">
                                  <p:stCondLst>
                                    <p:cond delay="0"/>
                                  </p:stCondLst>
                                  <p:childTnLst>
                                    <p:set>
                                      <p:cBhvr>
                                        <p:cTn id="146" dur="1" fill="hold">
                                          <p:stCondLst>
                                            <p:cond delay="0"/>
                                          </p:stCondLst>
                                        </p:cTn>
                                        <p:tgtEl>
                                          <p:spTgt spid="189485"/>
                                        </p:tgtEl>
                                        <p:attrNameLst>
                                          <p:attrName>style.visibility</p:attrName>
                                        </p:attrNameLst>
                                      </p:cBhvr>
                                      <p:to>
                                        <p:strVal val="visible"/>
                                      </p:to>
                                    </p:set>
                                    <p:animEffect transition="in" filter="dissolve">
                                      <p:cBhvr>
                                        <p:cTn id="147" dur="500"/>
                                        <p:tgtEl>
                                          <p:spTgt spid="189485"/>
                                        </p:tgtEl>
                                      </p:cBhvr>
                                    </p:animEffect>
                                  </p:childTnLst>
                                </p:cTn>
                              </p:par>
                            </p:childTnLst>
                          </p:cTn>
                        </p:par>
                        <p:par>
                          <p:cTn id="148" fill="hold">
                            <p:stCondLst>
                              <p:cond delay="17500"/>
                            </p:stCondLst>
                            <p:childTnLst>
                              <p:par>
                                <p:cTn id="149" presetID="9" presetClass="entr" presetSubtype="0" fill="hold" grpId="0" nodeType="afterEffect">
                                  <p:stCondLst>
                                    <p:cond delay="0"/>
                                  </p:stCondLst>
                                  <p:childTnLst>
                                    <p:set>
                                      <p:cBhvr>
                                        <p:cTn id="150" dur="1" fill="hold">
                                          <p:stCondLst>
                                            <p:cond delay="0"/>
                                          </p:stCondLst>
                                        </p:cTn>
                                        <p:tgtEl>
                                          <p:spTgt spid="189486"/>
                                        </p:tgtEl>
                                        <p:attrNameLst>
                                          <p:attrName>style.visibility</p:attrName>
                                        </p:attrNameLst>
                                      </p:cBhvr>
                                      <p:to>
                                        <p:strVal val="visible"/>
                                      </p:to>
                                    </p:set>
                                    <p:animEffect transition="in" filter="dissolve">
                                      <p:cBhvr>
                                        <p:cTn id="151" dur="500"/>
                                        <p:tgtEl>
                                          <p:spTgt spid="189486"/>
                                        </p:tgtEl>
                                      </p:cBhvr>
                                    </p:animEffect>
                                  </p:childTnLst>
                                </p:cTn>
                              </p:par>
                            </p:childTnLst>
                          </p:cTn>
                        </p:par>
                        <p:par>
                          <p:cTn id="152" fill="hold">
                            <p:stCondLst>
                              <p:cond delay="18000"/>
                            </p:stCondLst>
                            <p:childTnLst>
                              <p:par>
                                <p:cTn id="153" presetID="9" presetClass="entr" presetSubtype="0" fill="hold" grpId="0" nodeType="afterEffect">
                                  <p:stCondLst>
                                    <p:cond delay="0"/>
                                  </p:stCondLst>
                                  <p:childTnLst>
                                    <p:set>
                                      <p:cBhvr>
                                        <p:cTn id="154" dur="1" fill="hold">
                                          <p:stCondLst>
                                            <p:cond delay="0"/>
                                          </p:stCondLst>
                                        </p:cTn>
                                        <p:tgtEl>
                                          <p:spTgt spid="189487"/>
                                        </p:tgtEl>
                                        <p:attrNameLst>
                                          <p:attrName>style.visibility</p:attrName>
                                        </p:attrNameLst>
                                      </p:cBhvr>
                                      <p:to>
                                        <p:strVal val="visible"/>
                                      </p:to>
                                    </p:set>
                                    <p:animEffect transition="in" filter="dissolve">
                                      <p:cBhvr>
                                        <p:cTn id="155" dur="500"/>
                                        <p:tgtEl>
                                          <p:spTgt spid="189487"/>
                                        </p:tgtEl>
                                      </p:cBhvr>
                                    </p:animEffect>
                                  </p:childTnLst>
                                </p:cTn>
                              </p:par>
                            </p:childTnLst>
                          </p:cTn>
                        </p:par>
                        <p:par>
                          <p:cTn id="156" fill="hold">
                            <p:stCondLst>
                              <p:cond delay="18500"/>
                            </p:stCondLst>
                            <p:childTnLst>
                              <p:par>
                                <p:cTn id="157" presetID="9" presetClass="entr" presetSubtype="0" fill="hold" grpId="0" nodeType="afterEffect">
                                  <p:stCondLst>
                                    <p:cond delay="0"/>
                                  </p:stCondLst>
                                  <p:childTnLst>
                                    <p:set>
                                      <p:cBhvr>
                                        <p:cTn id="158" dur="1" fill="hold">
                                          <p:stCondLst>
                                            <p:cond delay="0"/>
                                          </p:stCondLst>
                                        </p:cTn>
                                        <p:tgtEl>
                                          <p:spTgt spid="189488"/>
                                        </p:tgtEl>
                                        <p:attrNameLst>
                                          <p:attrName>style.visibility</p:attrName>
                                        </p:attrNameLst>
                                      </p:cBhvr>
                                      <p:to>
                                        <p:strVal val="visible"/>
                                      </p:to>
                                    </p:set>
                                    <p:animEffect transition="in" filter="dissolve">
                                      <p:cBhvr>
                                        <p:cTn id="159" dur="500"/>
                                        <p:tgtEl>
                                          <p:spTgt spid="189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5" grpId="0" animBg="1"/>
      <p:bldP spid="189446" grpId="0" animBg="1"/>
      <p:bldP spid="189447" grpId="0" animBg="1"/>
      <p:bldP spid="189448" grpId="0" animBg="1"/>
      <p:bldP spid="189449" grpId="0" animBg="1"/>
      <p:bldP spid="189450" grpId="0" animBg="1"/>
      <p:bldP spid="189451" grpId="0" animBg="1"/>
      <p:bldP spid="189452" grpId="0" animBg="1"/>
      <p:bldP spid="189453" grpId="0" animBg="1"/>
      <p:bldP spid="189454" grpId="0" animBg="1"/>
      <p:bldP spid="189455" grpId="0" animBg="1"/>
      <p:bldP spid="189456" grpId="0" animBg="1"/>
      <p:bldP spid="189457" grpId="0" animBg="1"/>
      <p:bldP spid="189458" grpId="0" animBg="1"/>
      <p:bldP spid="189459" grpId="0" animBg="1"/>
      <p:bldP spid="189460" grpId="0" animBg="1"/>
      <p:bldP spid="189461" grpId="0" animBg="1"/>
      <p:bldP spid="189462" grpId="0" animBg="1"/>
      <p:bldP spid="189463" grpId="0" animBg="1"/>
      <p:bldP spid="189464" grpId="0" animBg="1"/>
      <p:bldP spid="189465" grpId="0" animBg="1"/>
      <p:bldP spid="189466" grpId="0" animBg="1"/>
      <p:bldP spid="189467" grpId="0" animBg="1"/>
      <p:bldP spid="189468" grpId="0" autoUpdateAnimBg="0"/>
      <p:bldP spid="189469" grpId="0" autoUpdateAnimBg="0"/>
      <p:bldP spid="189470" grpId="0" autoUpdateAnimBg="0"/>
      <p:bldP spid="189471" grpId="0" autoUpdateAnimBg="0"/>
      <p:bldP spid="189472" grpId="0" autoUpdateAnimBg="0"/>
      <p:bldP spid="189473" grpId="0" animBg="1"/>
      <p:bldP spid="189474" grpId="0" animBg="1"/>
      <p:bldP spid="189482" grpId="0" autoUpdateAnimBg="0"/>
      <p:bldP spid="189483" grpId="0" animBg="1"/>
      <p:bldP spid="189484" grpId="0" animBg="1"/>
      <p:bldP spid="189485" grpId="0" animBg="1"/>
      <p:bldP spid="189486" grpId="0" animBg="1"/>
      <p:bldP spid="189487" grpId="0" animBg="1"/>
      <p:bldP spid="18948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616</TotalTime>
  <Words>2491</Words>
  <Application>Microsoft Office PowerPoint</Application>
  <PresentationFormat>On-screen Show (4:3)</PresentationFormat>
  <Paragraphs>300</Paragraphs>
  <Slides>30</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Concourse</vt:lpstr>
      <vt:lpstr>Document</vt:lpstr>
      <vt:lpstr>What this program is about …</vt:lpstr>
      <vt:lpstr>Slide 2</vt:lpstr>
      <vt:lpstr>Slide 3</vt:lpstr>
      <vt:lpstr>Slide 4</vt:lpstr>
      <vt:lpstr>Natural History of IGT</vt:lpstr>
      <vt:lpstr>RISK FACTORS</vt:lpstr>
      <vt:lpstr>Slide 7</vt:lpstr>
      <vt:lpstr> Other conditions associated with diabetes include: </vt:lpstr>
      <vt:lpstr>How food is digested …</vt:lpstr>
      <vt:lpstr>Slide 10</vt:lpstr>
      <vt:lpstr>Slide 11</vt:lpstr>
      <vt:lpstr>DIAGNOSTIC MEASURES</vt:lpstr>
      <vt:lpstr>Signs and symptoms</vt:lpstr>
      <vt:lpstr>LIFE STYLE MEASURES</vt:lpstr>
      <vt:lpstr>The good news …</vt:lpstr>
      <vt:lpstr>Balance is the cornerstone of prevention</vt:lpstr>
      <vt:lpstr>What is nutritious eating?</vt:lpstr>
      <vt:lpstr>GLYCEMIC INDEX FOODS</vt:lpstr>
      <vt:lpstr>GLYCEMIC INDEX FOODS</vt:lpstr>
      <vt:lpstr>Slide 20</vt:lpstr>
      <vt:lpstr>EASY  STEPS FOR HEALTHIER EATING</vt:lpstr>
      <vt:lpstr>Slide 22</vt:lpstr>
      <vt:lpstr>What is regular physical activity?</vt:lpstr>
      <vt:lpstr>What are the benefits of exercise?</vt:lpstr>
      <vt:lpstr>More benefits of exercise...</vt:lpstr>
      <vt:lpstr> DEMONSTRATION OF WALKING</vt:lpstr>
      <vt:lpstr>Slide 27</vt:lpstr>
      <vt:lpstr>Hyperglycemia Can Cause Serious Long-Term Problems</vt:lpstr>
      <vt:lpstr>  Pulling it all together …  </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73</cp:revision>
  <dcterms:created xsi:type="dcterms:W3CDTF">2015-12-01T16:47:08Z</dcterms:created>
  <dcterms:modified xsi:type="dcterms:W3CDTF">2016-06-20T01:08:14Z</dcterms:modified>
</cp:coreProperties>
</file>