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6" r:id="rId21"/>
    <p:sldId id="275"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4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0" cy="345604"/>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sz="quarter" idx="1"/>
          </p:nvPr>
        </p:nvSpPr>
        <p:spPr>
          <a:xfrm>
            <a:off x="5675851" y="0"/>
            <a:ext cx="4342130" cy="345604"/>
          </a:xfrm>
          <a:prstGeom prst="rect">
            <a:avLst/>
          </a:prstGeom>
        </p:spPr>
        <p:txBody>
          <a:bodyPr vert="horz" lIns="93104" tIns="46552" rIns="93104" bIns="46552" rtlCol="0"/>
          <a:lstStyle>
            <a:lvl1pPr algn="r">
              <a:defRPr sz="1200"/>
            </a:lvl1pPr>
          </a:lstStyle>
          <a:p>
            <a:endParaRPr lang="en-US"/>
          </a:p>
        </p:txBody>
      </p:sp>
      <p:sp>
        <p:nvSpPr>
          <p:cNvPr id="4" name="Footer Placeholder 3"/>
          <p:cNvSpPr>
            <a:spLocks noGrp="1"/>
          </p:cNvSpPr>
          <p:nvPr>
            <p:ph type="ftr" sz="quarter" idx="2"/>
          </p:nvPr>
        </p:nvSpPr>
        <p:spPr>
          <a:xfrm>
            <a:off x="0" y="6542560"/>
            <a:ext cx="4342130" cy="345603"/>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p:cNvSpPr>
            <a:spLocks noGrp="1"/>
          </p:cNvSpPr>
          <p:nvPr>
            <p:ph type="sldNum" sz="quarter" idx="3"/>
          </p:nvPr>
        </p:nvSpPr>
        <p:spPr>
          <a:xfrm>
            <a:off x="5675851" y="6542560"/>
            <a:ext cx="4342130" cy="345603"/>
          </a:xfrm>
          <a:prstGeom prst="rect">
            <a:avLst/>
          </a:prstGeom>
        </p:spPr>
        <p:txBody>
          <a:bodyPr vert="horz" lIns="93104" tIns="46552" rIns="93104" bIns="46552" rtlCol="0" anchor="b"/>
          <a:lstStyle>
            <a:lvl1pPr algn="r">
              <a:defRPr sz="1200"/>
            </a:lvl1pPr>
          </a:lstStyle>
          <a:p>
            <a:fld id="{B036FE7D-DD38-488F-859D-BDAD430059AF}" type="slidenum">
              <a:rPr lang="en-US" smtClean="0"/>
              <a:t>‹#›</a:t>
            </a:fld>
            <a:endParaRPr lang="en-US"/>
          </a:p>
        </p:txBody>
      </p:sp>
    </p:spTree>
    <p:extLst>
      <p:ext uri="{BB962C8B-B14F-4D97-AF65-F5344CB8AC3E}">
        <p14:creationId xmlns:p14="http://schemas.microsoft.com/office/powerpoint/2010/main" val="260486314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0" cy="346003"/>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676431" y="0"/>
            <a:ext cx="4342130" cy="346003"/>
          </a:xfrm>
          <a:prstGeom prst="rect">
            <a:avLst/>
          </a:prstGeom>
        </p:spPr>
        <p:txBody>
          <a:bodyPr vert="horz" lIns="93104" tIns="46552" rIns="93104" bIns="46552" rtlCol="0"/>
          <a:lstStyle>
            <a:lvl1pPr algn="r">
              <a:defRPr sz="1200"/>
            </a:lvl1pPr>
          </a:lstStyle>
          <a:p>
            <a:endParaRPr lang="en-US"/>
          </a:p>
        </p:txBody>
      </p:sp>
      <p:sp>
        <p:nvSpPr>
          <p:cNvPr id="4" name="Slide Image Placeholder 3"/>
          <p:cNvSpPr>
            <a:spLocks noGrp="1" noRot="1" noChangeAspect="1"/>
          </p:cNvSpPr>
          <p:nvPr>
            <p:ph type="sldImg" idx="2"/>
          </p:nvPr>
        </p:nvSpPr>
        <p:spPr>
          <a:xfrm>
            <a:off x="3460750" y="860425"/>
            <a:ext cx="3098800" cy="23241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1002030" y="3314930"/>
            <a:ext cx="8016240" cy="2712213"/>
          </a:xfrm>
          <a:prstGeom prst="rect">
            <a:avLst/>
          </a:prstGeom>
        </p:spPr>
        <p:txBody>
          <a:bodyPr vert="horz" lIns="93104" tIns="46552" rIns="93104" bIns="4655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42162"/>
            <a:ext cx="4342130" cy="346002"/>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676431" y="6542162"/>
            <a:ext cx="4342130" cy="346002"/>
          </a:xfrm>
          <a:prstGeom prst="rect">
            <a:avLst/>
          </a:prstGeom>
        </p:spPr>
        <p:txBody>
          <a:bodyPr vert="horz" lIns="93104" tIns="46552" rIns="93104" bIns="46552" rtlCol="0" anchor="b"/>
          <a:lstStyle>
            <a:lvl1pPr algn="r">
              <a:defRPr sz="1200"/>
            </a:lvl1pPr>
          </a:lstStyle>
          <a:p>
            <a:fld id="{45C7379C-BCC1-44CC-AD72-6146B30AFD81}" type="slidenum">
              <a:rPr lang="en-US" smtClean="0"/>
              <a:t>‹#›</a:t>
            </a:fld>
            <a:endParaRPr lang="en-US"/>
          </a:p>
        </p:txBody>
      </p:sp>
    </p:spTree>
    <p:extLst>
      <p:ext uri="{BB962C8B-B14F-4D97-AF65-F5344CB8AC3E}">
        <p14:creationId xmlns:p14="http://schemas.microsoft.com/office/powerpoint/2010/main" val="365692498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5FAC07-8082-4FC9-83BF-191A54CD05D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FAC07-8082-4FC9-83BF-191A54CD05D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en.wikipedia.org/wiki/Blood_pressure" TargetMode="External"/><Relationship Id="rId7" Type="http://schemas.openxmlformats.org/officeDocument/2006/relationships/image" Target="../media/image7.jpeg"/><Relationship Id="rId2" Type="http://schemas.openxmlformats.org/officeDocument/2006/relationships/hyperlink" Target="https://en.wikipedia.org/wiki/Circulatory_system" TargetMode="External"/><Relationship Id="rId1" Type="http://schemas.openxmlformats.org/officeDocument/2006/relationships/slideLayout" Target="../slideLayouts/slideLayout4.xml"/><Relationship Id="rId6" Type="http://schemas.openxmlformats.org/officeDocument/2006/relationships/hyperlink" Target="https://en.wikipedia.org/wiki/Radiocontrast" TargetMode="External"/><Relationship Id="rId5" Type="http://schemas.openxmlformats.org/officeDocument/2006/relationships/hyperlink" Target="https://en.wikipedia.org/wiki/Shunt_(medical)" TargetMode="External"/><Relationship Id="rId4" Type="http://schemas.openxmlformats.org/officeDocument/2006/relationships/hyperlink" Target="https://en.wikipedia.org/wiki/Biopsy" TargetMode="Externa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CARDIAC CATHETERIZATION</a:t>
            </a:r>
            <a:endParaRPr lang="en-IN" b="1" dirty="0"/>
          </a:p>
        </p:txBody>
      </p:sp>
      <p:sp>
        <p:nvSpPr>
          <p:cNvPr id="3" name="Subtitle 2"/>
          <p:cNvSpPr>
            <a:spLocks noGrp="1"/>
          </p:cNvSpPr>
          <p:nvPr>
            <p:ph type="subTitle" idx="1"/>
          </p:nvPr>
        </p:nvSpPr>
        <p:spPr/>
        <p:txBody>
          <a:bodyPr>
            <a:normAutofit fontScale="92500"/>
          </a:bodyPr>
          <a:lstStyle/>
          <a:p>
            <a:r>
              <a:rPr lang="en-US" sz="3000" b="1" dirty="0" smtClean="0"/>
              <a:t>PRESENTED BY</a:t>
            </a:r>
          </a:p>
          <a:p>
            <a:r>
              <a:rPr lang="en-US" sz="3000" b="1" dirty="0" smtClean="0"/>
              <a:t>RAJESH.B </a:t>
            </a:r>
            <a:r>
              <a:rPr lang="en-US" sz="3000" b="1" dirty="0" err="1" smtClean="0"/>
              <a:t>M.Sc</a:t>
            </a:r>
            <a:r>
              <a:rPr lang="en-US" sz="3000" b="1" dirty="0" smtClean="0"/>
              <a:t> (N) – II YEAR</a:t>
            </a:r>
          </a:p>
          <a:p>
            <a:r>
              <a:rPr lang="en-US" sz="3000" b="1" dirty="0" smtClean="0"/>
              <a:t>ARVINTH COLLEGE OF NURSING</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IN" b="1" dirty="0" smtClean="0"/>
              <a:t/>
            </a:r>
            <a:br>
              <a:rPr lang="en-IN" b="1" dirty="0" smtClean="0"/>
            </a:br>
            <a:r>
              <a:rPr lang="en-IN" b="1" dirty="0" smtClean="0"/>
              <a:t>EQUIPMENT </a:t>
            </a:r>
            <a:br>
              <a:rPr lang="en-IN" b="1" dirty="0" smtClean="0"/>
            </a:br>
            <a:endParaRPr lang="en-IN" dirty="0"/>
          </a:p>
        </p:txBody>
      </p:sp>
      <p:sp>
        <p:nvSpPr>
          <p:cNvPr id="4" name="Content Placeholder 3"/>
          <p:cNvSpPr>
            <a:spLocks noGrp="1"/>
          </p:cNvSpPr>
          <p:nvPr>
            <p:ph sz="half" idx="2"/>
          </p:nvPr>
        </p:nvSpPr>
        <p:spPr>
          <a:xfrm>
            <a:off x="4648200" y="1196752"/>
            <a:ext cx="4038600" cy="5112568"/>
          </a:xfrm>
        </p:spPr>
        <p:txBody>
          <a:bodyPr/>
          <a:lstStyle/>
          <a:p>
            <a:pPr algn="just"/>
            <a:r>
              <a:rPr lang="en-IN" dirty="0" smtClean="0"/>
              <a:t>The basic components include a needle, wire, and sheath. </a:t>
            </a:r>
          </a:p>
          <a:p>
            <a:pPr algn="just"/>
            <a:r>
              <a:rPr lang="en-IN" dirty="0" smtClean="0"/>
              <a:t>The most common sheath sizes for radial intervention are 5F-7F. </a:t>
            </a:r>
          </a:p>
          <a:p>
            <a:pPr algn="just"/>
            <a:r>
              <a:rPr lang="en-IN" dirty="0" smtClean="0"/>
              <a:t>Some cardiologists prefer the longer sheaths to minimize artery spasms.</a:t>
            </a:r>
            <a:endParaRPr lang="en-IN" dirty="0"/>
          </a:p>
        </p:txBody>
      </p:sp>
      <p:pic>
        <p:nvPicPr>
          <p:cNvPr id="5" name="Content Placeholder 4" descr="Image result for sheath used in cardiac cath"/>
          <p:cNvPicPr>
            <a:picLocks noGrp="1"/>
          </p:cNvPicPr>
          <p:nvPr>
            <p:ph sz="half" idx="1"/>
          </p:nvPr>
        </p:nvPicPr>
        <p:blipFill>
          <a:blip r:embed="rId2" cstate="print"/>
          <a:srcRect/>
          <a:stretch>
            <a:fillRect/>
          </a:stretch>
        </p:blipFill>
        <p:spPr bwMode="auto">
          <a:xfrm>
            <a:off x="457200" y="1196752"/>
            <a:ext cx="403860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b="1" dirty="0" smtClean="0"/>
              <a:t>EQUIPMENT</a:t>
            </a:r>
            <a:endParaRPr lang="en-IN" dirty="0"/>
          </a:p>
        </p:txBody>
      </p:sp>
      <p:sp>
        <p:nvSpPr>
          <p:cNvPr id="4" name="Content Placeholder 3"/>
          <p:cNvSpPr>
            <a:spLocks noGrp="1"/>
          </p:cNvSpPr>
          <p:nvPr>
            <p:ph sz="half" idx="2"/>
          </p:nvPr>
        </p:nvSpPr>
        <p:spPr>
          <a:xfrm>
            <a:off x="4648200" y="1052736"/>
            <a:ext cx="4244280" cy="5544616"/>
          </a:xfrm>
        </p:spPr>
        <p:txBody>
          <a:bodyPr>
            <a:normAutofit fontScale="92500" lnSpcReduction="20000"/>
          </a:bodyPr>
          <a:lstStyle/>
          <a:p>
            <a:pPr algn="just"/>
            <a:r>
              <a:rPr lang="en-IN" dirty="0" smtClean="0"/>
              <a:t>Regardless of the artery used, it should ideally be entered during the first needle stick. Repeat attempts induce trauma and spasms. </a:t>
            </a:r>
          </a:p>
          <a:p>
            <a:pPr lvl="0" algn="just"/>
            <a:r>
              <a:rPr lang="en-IN" dirty="0" err="1" smtClean="0"/>
              <a:t>Lidocaine</a:t>
            </a:r>
            <a:r>
              <a:rPr lang="en-IN" dirty="0" smtClean="0"/>
              <a:t> (1-2%) should be injected superficially around the artery. It may be combined with a tiny amount of </a:t>
            </a:r>
            <a:r>
              <a:rPr lang="en-IN" dirty="0" err="1" smtClean="0"/>
              <a:t>nitroglycerin</a:t>
            </a:r>
            <a:r>
              <a:rPr lang="en-IN" dirty="0" smtClean="0"/>
              <a:t> to help promote arterial vasodilatation. Arterial puncture is usually performed with a 21- or 22-gauge needle. </a:t>
            </a:r>
            <a:endParaRPr lang="en-IN" dirty="0"/>
          </a:p>
        </p:txBody>
      </p:sp>
      <p:pic>
        <p:nvPicPr>
          <p:cNvPr id="5" name="Content Placeholder 4" descr="Image result for needle used for cardiac catheterization"/>
          <p:cNvPicPr>
            <a:picLocks noGrp="1"/>
          </p:cNvPicPr>
          <p:nvPr>
            <p:ph sz="half" idx="1"/>
          </p:nvPr>
        </p:nvPicPr>
        <p:blipFill>
          <a:blip r:embed="rId2" cstate="print"/>
          <a:srcRect/>
          <a:stretch>
            <a:fillRect/>
          </a:stretch>
        </p:blipFill>
        <p:spPr bwMode="auto">
          <a:xfrm>
            <a:off x="457200" y="1124744"/>
            <a:ext cx="425881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b="1" dirty="0" smtClean="0"/>
              <a:t>EQUIPMENT</a:t>
            </a:r>
            <a:endParaRPr lang="en-IN" dirty="0"/>
          </a:p>
        </p:txBody>
      </p:sp>
      <p:sp>
        <p:nvSpPr>
          <p:cNvPr id="4" name="Content Placeholder 3"/>
          <p:cNvSpPr>
            <a:spLocks noGrp="1"/>
          </p:cNvSpPr>
          <p:nvPr>
            <p:ph sz="half" idx="2"/>
          </p:nvPr>
        </p:nvSpPr>
        <p:spPr>
          <a:xfrm>
            <a:off x="4648200" y="1268760"/>
            <a:ext cx="4316288" cy="5328592"/>
          </a:xfrm>
        </p:spPr>
        <p:txBody>
          <a:bodyPr>
            <a:normAutofit fontScale="92500" lnSpcReduction="20000"/>
          </a:bodyPr>
          <a:lstStyle/>
          <a:p>
            <a:pPr lvl="0" algn="just"/>
            <a:r>
              <a:rPr lang="en-IN" dirty="0" smtClean="0"/>
              <a:t>Next, a small-</a:t>
            </a:r>
            <a:r>
              <a:rPr lang="en-IN" dirty="0" err="1" smtClean="0"/>
              <a:t>caliber</a:t>
            </a:r>
            <a:r>
              <a:rPr lang="en-IN" dirty="0" smtClean="0"/>
              <a:t> wire (0.018 to 0.025-inch diameter) is advanced through the </a:t>
            </a:r>
            <a:r>
              <a:rPr lang="en-IN" dirty="0" err="1" smtClean="0"/>
              <a:t>cannula</a:t>
            </a:r>
            <a:r>
              <a:rPr lang="en-IN" dirty="0" smtClean="0"/>
              <a:t> into the artery, and the </a:t>
            </a:r>
            <a:r>
              <a:rPr lang="en-IN" dirty="0" err="1" smtClean="0"/>
              <a:t>cannula</a:t>
            </a:r>
            <a:r>
              <a:rPr lang="en-IN" dirty="0" smtClean="0"/>
              <a:t> is removed so that a sheath with a tapered tip can be inserted over the wire.</a:t>
            </a:r>
          </a:p>
          <a:p>
            <a:pPr lvl="0" algn="just"/>
            <a:r>
              <a:rPr lang="en-IN" dirty="0" smtClean="0"/>
              <a:t>Common causes of wire resistance include abnormal anatomy, </a:t>
            </a:r>
            <a:r>
              <a:rPr lang="en-IN" dirty="0" err="1" smtClean="0"/>
              <a:t>tortuosity</a:t>
            </a:r>
            <a:r>
              <a:rPr lang="en-IN" dirty="0" smtClean="0"/>
              <a:t> of the vessels, and spasm. If resistance occurs, the wire must be threaded under fluoroscopic guidance.</a:t>
            </a:r>
          </a:p>
          <a:p>
            <a:endParaRPr lang="en-IN" dirty="0"/>
          </a:p>
        </p:txBody>
      </p:sp>
      <p:pic>
        <p:nvPicPr>
          <p:cNvPr id="5" name="Content Placeholder 4" descr="Image result for guide wire used for cardiac catheterization"/>
          <p:cNvPicPr>
            <a:picLocks noGrp="1"/>
          </p:cNvPicPr>
          <p:nvPr>
            <p:ph sz="half" idx="1"/>
          </p:nvPr>
        </p:nvPicPr>
        <p:blipFill>
          <a:blip r:embed="rId2" cstate="print"/>
          <a:srcRect/>
          <a:stretch>
            <a:fillRect/>
          </a:stretch>
        </p:blipFill>
        <p:spPr bwMode="auto">
          <a:xfrm>
            <a:off x="457200" y="1196752"/>
            <a:ext cx="403860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IN" sz="4000" b="1" dirty="0" smtClean="0"/>
              <a:t>EQUIPMENT</a:t>
            </a:r>
            <a:endParaRPr lang="en-IN" sz="4000" dirty="0"/>
          </a:p>
        </p:txBody>
      </p:sp>
      <p:sp>
        <p:nvSpPr>
          <p:cNvPr id="4" name="Content Placeholder 3"/>
          <p:cNvSpPr>
            <a:spLocks noGrp="1"/>
          </p:cNvSpPr>
          <p:nvPr>
            <p:ph sz="half" idx="2"/>
          </p:nvPr>
        </p:nvSpPr>
        <p:spPr>
          <a:xfrm>
            <a:off x="4648200" y="1412776"/>
            <a:ext cx="4244280" cy="5184576"/>
          </a:xfrm>
        </p:spPr>
        <p:txBody>
          <a:bodyPr>
            <a:normAutofit fontScale="77500" lnSpcReduction="20000"/>
          </a:bodyPr>
          <a:lstStyle/>
          <a:p>
            <a:pPr algn="just"/>
            <a:r>
              <a:rPr lang="en-IN" dirty="0" smtClean="0"/>
              <a:t>After the procedure in the groin, a heavy pressure dressing is applied. For the wrist, most cardiologists recommend immobilizing the wrist with a splint for the first 24 hours. This helps prevent excessive wrist motion and bleeding. </a:t>
            </a:r>
          </a:p>
          <a:p>
            <a:pPr algn="just"/>
            <a:r>
              <a:rPr lang="en-IN" dirty="0" smtClean="0"/>
              <a:t>Like the </a:t>
            </a:r>
            <a:r>
              <a:rPr lang="en-IN" dirty="0" err="1" smtClean="0"/>
              <a:t>FemoStop</a:t>
            </a:r>
            <a:r>
              <a:rPr lang="en-IN" dirty="0" smtClean="0"/>
              <a:t> devices used for the groin, a number of wristbands (TR band) can be used to obtain </a:t>
            </a:r>
            <a:r>
              <a:rPr lang="en-IN" dirty="0" err="1" smtClean="0"/>
              <a:t>hemostasis</a:t>
            </a:r>
            <a:r>
              <a:rPr lang="en-IN" dirty="0" smtClean="0"/>
              <a:t> in the wrist. These 2- to 3-inch–wide bands are applied after the procedure is over and provide firm compression to the puncture site.</a:t>
            </a:r>
          </a:p>
        </p:txBody>
      </p:sp>
      <p:pic>
        <p:nvPicPr>
          <p:cNvPr id="5" name="Content Placeholder 4" descr="Image result for wrist splint  used for cardiac catheterization"/>
          <p:cNvPicPr>
            <a:picLocks noGrp="1"/>
          </p:cNvPicPr>
          <p:nvPr>
            <p:ph sz="half" idx="1"/>
          </p:nvPr>
        </p:nvPicPr>
        <p:blipFill>
          <a:blip r:embed="rId2" cstate="print"/>
          <a:srcRect/>
          <a:stretch>
            <a:fillRect/>
          </a:stretch>
        </p:blipFill>
        <p:spPr bwMode="auto">
          <a:xfrm>
            <a:off x="467544" y="1556793"/>
            <a:ext cx="4104456" cy="2160240"/>
          </a:xfrm>
          <a:prstGeom prst="rect">
            <a:avLst/>
          </a:prstGeom>
          <a:noFill/>
          <a:ln w="9525">
            <a:noFill/>
            <a:miter lim="800000"/>
            <a:headEnd/>
            <a:tailEnd/>
          </a:ln>
        </p:spPr>
      </p:pic>
      <p:pic>
        <p:nvPicPr>
          <p:cNvPr id="6" name="Picture 5" descr="Related image"/>
          <p:cNvPicPr/>
          <p:nvPr/>
        </p:nvPicPr>
        <p:blipFill>
          <a:blip r:embed="rId3" cstate="print"/>
          <a:srcRect/>
          <a:stretch>
            <a:fillRect/>
          </a:stretch>
        </p:blipFill>
        <p:spPr bwMode="auto">
          <a:xfrm>
            <a:off x="467545" y="3861048"/>
            <a:ext cx="4104455"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b="1" dirty="0" smtClean="0"/>
              <a:t>APPROACH CONSIDERATIONS</a:t>
            </a:r>
            <a:endParaRPr lang="en-IN" dirty="0"/>
          </a:p>
        </p:txBody>
      </p:sp>
      <p:sp>
        <p:nvSpPr>
          <p:cNvPr id="4" name="Content Placeholder 3"/>
          <p:cNvSpPr>
            <a:spLocks noGrp="1"/>
          </p:cNvSpPr>
          <p:nvPr>
            <p:ph sz="half" idx="2"/>
          </p:nvPr>
        </p:nvSpPr>
        <p:spPr>
          <a:xfrm>
            <a:off x="4648200" y="1124744"/>
            <a:ext cx="4038600" cy="5001419"/>
          </a:xfrm>
        </p:spPr>
        <p:txBody>
          <a:bodyPr>
            <a:normAutofit fontScale="85000" lnSpcReduction="20000"/>
          </a:bodyPr>
          <a:lstStyle/>
          <a:p>
            <a:r>
              <a:rPr lang="en-IN" b="1" u="sng" dirty="0" smtClean="0"/>
              <a:t>Femoral artery approach</a:t>
            </a:r>
            <a:endParaRPr lang="en-IN" b="1" dirty="0" smtClean="0"/>
          </a:p>
          <a:p>
            <a:pPr algn="just">
              <a:buNone/>
            </a:pPr>
            <a:r>
              <a:rPr lang="en-IN" dirty="0" smtClean="0"/>
              <a:t>		The </a:t>
            </a:r>
            <a:r>
              <a:rPr lang="en-IN" dirty="0" err="1" smtClean="0"/>
              <a:t>percutaneous</a:t>
            </a:r>
            <a:r>
              <a:rPr lang="en-IN" dirty="0" smtClean="0"/>
              <a:t> femoral approach for cardiac catheterization has been widely used and is clearly well established. Unlike the brachial artery approach, the femoral artery approach does not require an arterial </a:t>
            </a:r>
            <a:r>
              <a:rPr lang="en-IN" dirty="0" err="1" smtClean="0"/>
              <a:t>cutdown</a:t>
            </a:r>
            <a:r>
              <a:rPr lang="en-IN" dirty="0" smtClean="0"/>
              <a:t> or repair. In addition, the technique can be performed repeatedly in the same patient after a suitable interval.</a:t>
            </a:r>
          </a:p>
          <a:p>
            <a:endParaRPr lang="en-IN" dirty="0"/>
          </a:p>
        </p:txBody>
      </p:sp>
      <p:pic>
        <p:nvPicPr>
          <p:cNvPr id="5" name="Content Placeholder 4" descr="Image result for femoral artery approach  used for cardiac catheterization"/>
          <p:cNvPicPr>
            <a:picLocks noGrp="1"/>
          </p:cNvPicPr>
          <p:nvPr>
            <p:ph sz="half" idx="1"/>
          </p:nvPr>
        </p:nvPicPr>
        <p:blipFill>
          <a:blip r:embed="rId2" cstate="print"/>
          <a:srcRect/>
          <a:stretch>
            <a:fillRect/>
          </a:stretch>
        </p:blipFill>
        <p:spPr bwMode="auto">
          <a:xfrm>
            <a:off x="457200" y="1203459"/>
            <a:ext cx="4038600" cy="4916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b="1" dirty="0" smtClean="0"/>
              <a:t>APPROACH CONSIDERATIONS</a:t>
            </a:r>
            <a:endParaRPr lang="en-IN" dirty="0"/>
          </a:p>
        </p:txBody>
      </p:sp>
      <p:sp>
        <p:nvSpPr>
          <p:cNvPr id="4" name="Content Placeholder 3"/>
          <p:cNvSpPr>
            <a:spLocks noGrp="1"/>
          </p:cNvSpPr>
          <p:nvPr>
            <p:ph sz="half" idx="2"/>
          </p:nvPr>
        </p:nvSpPr>
        <p:spPr>
          <a:xfrm>
            <a:off x="4648200" y="980728"/>
            <a:ext cx="4244280" cy="5616624"/>
          </a:xfrm>
        </p:spPr>
        <p:txBody>
          <a:bodyPr>
            <a:normAutofit fontScale="85000" lnSpcReduction="20000"/>
          </a:bodyPr>
          <a:lstStyle/>
          <a:p>
            <a:r>
              <a:rPr lang="en-IN" b="1" u="sng" dirty="0" smtClean="0"/>
              <a:t>Radial artery approach</a:t>
            </a:r>
            <a:endParaRPr lang="en-IN" b="1" dirty="0" smtClean="0"/>
          </a:p>
          <a:p>
            <a:pPr algn="just">
              <a:buNone/>
            </a:pPr>
            <a:r>
              <a:rPr lang="en-IN" dirty="0" smtClean="0"/>
              <a:t>		The technique was successful in most patients, but pulse loss was evident in some patients at the end of the procedure. </a:t>
            </a:r>
          </a:p>
          <a:p>
            <a:r>
              <a:rPr lang="en-IN" b="1" u="sng" dirty="0" smtClean="0"/>
              <a:t>Brachial artery approach</a:t>
            </a:r>
            <a:endParaRPr lang="en-IN" b="1" dirty="0" smtClean="0"/>
          </a:p>
          <a:p>
            <a:pPr algn="just">
              <a:buNone/>
            </a:pPr>
            <a:r>
              <a:rPr lang="en-IN" dirty="0" smtClean="0"/>
              <a:t>		The brachial approach is rarely used and usually requires a </a:t>
            </a:r>
            <a:r>
              <a:rPr lang="en-IN" dirty="0" err="1" smtClean="0"/>
              <a:t>cutdown</a:t>
            </a:r>
            <a:r>
              <a:rPr lang="en-IN" dirty="0" smtClean="0"/>
              <a:t>. The incision is made just above the crease of the elbow, and the brachial artery and vein are isolated. The brachial artery cannot be used more than 2-3 times for cardiac catheterization. </a:t>
            </a:r>
          </a:p>
          <a:p>
            <a:pPr algn="just">
              <a:buNone/>
            </a:pPr>
            <a:endParaRPr lang="en-IN" dirty="0" smtClean="0"/>
          </a:p>
          <a:p>
            <a:pPr>
              <a:buNone/>
            </a:pPr>
            <a:endParaRPr lang="en-IN" dirty="0"/>
          </a:p>
        </p:txBody>
      </p:sp>
      <p:pic>
        <p:nvPicPr>
          <p:cNvPr id="5" name="Content Placeholder 4" descr="Image result for radial artery approach  used for cardiac catheterization"/>
          <p:cNvPicPr>
            <a:picLocks noGrp="1"/>
          </p:cNvPicPr>
          <p:nvPr>
            <p:ph sz="half" idx="1"/>
          </p:nvPr>
        </p:nvPicPr>
        <p:blipFill>
          <a:blip r:embed="rId2" cstate="print"/>
          <a:srcRect/>
          <a:stretch>
            <a:fillRect/>
          </a:stretch>
        </p:blipFill>
        <p:spPr bwMode="auto">
          <a:xfrm>
            <a:off x="323528" y="1196752"/>
            <a:ext cx="2016224" cy="4896543"/>
          </a:xfrm>
          <a:prstGeom prst="rect">
            <a:avLst/>
          </a:prstGeom>
          <a:noFill/>
          <a:ln w="9525">
            <a:noFill/>
            <a:miter lim="800000"/>
            <a:headEnd/>
            <a:tailEnd/>
          </a:ln>
        </p:spPr>
      </p:pic>
      <p:pic>
        <p:nvPicPr>
          <p:cNvPr id="6" name="Picture 5" descr="Image result for brachial artery approach  used for cardiac catheterization"/>
          <p:cNvPicPr/>
          <p:nvPr/>
        </p:nvPicPr>
        <p:blipFill>
          <a:blip r:embed="rId3" cstate="print"/>
          <a:srcRect/>
          <a:stretch>
            <a:fillRect/>
          </a:stretch>
        </p:blipFill>
        <p:spPr bwMode="auto">
          <a:xfrm>
            <a:off x="2411761" y="1196752"/>
            <a:ext cx="2232247"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PATIENT PREPARATION</a:t>
            </a:r>
            <a:endParaRPr lang="en-IN" dirty="0"/>
          </a:p>
        </p:txBody>
      </p:sp>
      <p:sp>
        <p:nvSpPr>
          <p:cNvPr id="4" name="Content Placeholder 3"/>
          <p:cNvSpPr>
            <a:spLocks noGrp="1"/>
          </p:cNvSpPr>
          <p:nvPr>
            <p:ph sz="half" idx="2"/>
          </p:nvPr>
        </p:nvSpPr>
        <p:spPr>
          <a:xfrm>
            <a:off x="4283968" y="980728"/>
            <a:ext cx="4608512" cy="5688632"/>
          </a:xfrm>
        </p:spPr>
        <p:txBody>
          <a:bodyPr>
            <a:normAutofit fontScale="85000" lnSpcReduction="20000"/>
          </a:bodyPr>
          <a:lstStyle/>
          <a:p>
            <a:pPr lvl="0" algn="just"/>
            <a:r>
              <a:rPr lang="en-IN" dirty="0" smtClean="0"/>
              <a:t>Patients need to fast after midnight, but some laboratories allow the patient to have a light liquid breakfast.</a:t>
            </a:r>
          </a:p>
          <a:p>
            <a:pPr lvl="0" algn="just"/>
            <a:r>
              <a:rPr lang="en-IN" dirty="0" smtClean="0"/>
              <a:t>Vital signs are obtained once the patient arrives to the laboratory.</a:t>
            </a:r>
          </a:p>
          <a:p>
            <a:pPr lvl="0" algn="just"/>
            <a:r>
              <a:rPr lang="en-IN" dirty="0" smtClean="0"/>
              <a:t>The patient’s entire hand and arm up to the shoulder is prepared and draped in the usual sterile fashion. In addition, one of the groin areas (usually the right groin) should also be prepared and draped in case the radial artery access fails or there is an urgent need for placement of a </a:t>
            </a:r>
            <a:r>
              <a:rPr lang="en-IN" dirty="0" err="1" smtClean="0"/>
              <a:t>transvenous</a:t>
            </a:r>
            <a:r>
              <a:rPr lang="en-IN" dirty="0" smtClean="0"/>
              <a:t> pacemaker or an intra-aortic balloon pump.</a:t>
            </a:r>
          </a:p>
        </p:txBody>
      </p:sp>
      <p:pic>
        <p:nvPicPr>
          <p:cNvPr id="5" name="Content Placeholder 4" descr="Related image"/>
          <p:cNvPicPr>
            <a:picLocks noGrp="1"/>
          </p:cNvPicPr>
          <p:nvPr>
            <p:ph sz="half" idx="1"/>
          </p:nvPr>
        </p:nvPicPr>
        <p:blipFill>
          <a:blip r:embed="rId2" cstate="print"/>
          <a:srcRect/>
          <a:stretch>
            <a:fillRect/>
          </a:stretch>
        </p:blipFill>
        <p:spPr bwMode="auto">
          <a:xfrm>
            <a:off x="457200" y="1124744"/>
            <a:ext cx="3898776"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PATIENT PREPARATION</a:t>
            </a:r>
            <a:endParaRPr lang="en-IN" dirty="0"/>
          </a:p>
        </p:txBody>
      </p:sp>
      <p:sp>
        <p:nvSpPr>
          <p:cNvPr id="4" name="Content Placeholder 3"/>
          <p:cNvSpPr>
            <a:spLocks noGrp="1"/>
          </p:cNvSpPr>
          <p:nvPr>
            <p:ph sz="half" idx="2"/>
          </p:nvPr>
        </p:nvSpPr>
        <p:spPr>
          <a:xfrm>
            <a:off x="4211960" y="1484784"/>
            <a:ext cx="4752528" cy="5184576"/>
          </a:xfrm>
        </p:spPr>
        <p:txBody>
          <a:bodyPr>
            <a:normAutofit fontScale="85000" lnSpcReduction="20000"/>
          </a:bodyPr>
          <a:lstStyle/>
          <a:p>
            <a:pPr algn="just"/>
            <a:r>
              <a:rPr lang="en-IN" dirty="0" smtClean="0"/>
              <a:t>A suitable sized intravenous line should be placed in the </a:t>
            </a:r>
            <a:r>
              <a:rPr lang="en-IN" dirty="0" err="1" smtClean="0"/>
              <a:t>contralateral</a:t>
            </a:r>
            <a:r>
              <a:rPr lang="en-IN" dirty="0" smtClean="0"/>
              <a:t> arm, and the blood pressure cuff is usually placed on the leg. </a:t>
            </a:r>
          </a:p>
          <a:p>
            <a:pPr algn="just"/>
            <a:r>
              <a:rPr lang="en-IN" dirty="0" smtClean="0"/>
              <a:t>The wrist should be slightly </a:t>
            </a:r>
            <a:r>
              <a:rPr lang="en-IN" dirty="0" err="1" smtClean="0"/>
              <a:t>hyperextended</a:t>
            </a:r>
            <a:r>
              <a:rPr lang="en-IN" dirty="0" smtClean="0"/>
              <a:t> with a rolled towel underneath the joint for support. A pulse </a:t>
            </a:r>
            <a:r>
              <a:rPr lang="en-IN" dirty="0" err="1" smtClean="0"/>
              <a:t>oximeter</a:t>
            </a:r>
            <a:r>
              <a:rPr lang="en-IN" dirty="0" smtClean="0"/>
              <a:t> is placed on the </a:t>
            </a:r>
            <a:r>
              <a:rPr lang="en-IN" dirty="0" err="1" smtClean="0"/>
              <a:t>ipsilateral</a:t>
            </a:r>
            <a:r>
              <a:rPr lang="en-IN" dirty="0" smtClean="0"/>
              <a:t> index finger or thumb. </a:t>
            </a:r>
          </a:p>
          <a:p>
            <a:pPr lvl="0" algn="just"/>
            <a:r>
              <a:rPr lang="en-IN" dirty="0" smtClean="0"/>
              <a:t>Clothing (other than hospital gown), </a:t>
            </a:r>
            <a:r>
              <a:rPr lang="en-IN" dirty="0" err="1" smtClean="0"/>
              <a:t>jewelry</a:t>
            </a:r>
            <a:r>
              <a:rPr lang="en-IN" dirty="0" smtClean="0"/>
              <a:t>, bracelets, and rings should be removed prior to the procedure. These items must be documented and stored securely.</a:t>
            </a:r>
          </a:p>
        </p:txBody>
      </p:sp>
      <p:pic>
        <p:nvPicPr>
          <p:cNvPr id="5" name="Content Placeholder 4" descr="Image result for intravenous line"/>
          <p:cNvPicPr>
            <a:picLocks noGrp="1"/>
          </p:cNvPicPr>
          <p:nvPr>
            <p:ph sz="half" idx="1"/>
          </p:nvPr>
        </p:nvPicPr>
        <p:blipFill>
          <a:blip r:embed="rId2" cstate="print"/>
          <a:srcRect/>
          <a:stretch>
            <a:fillRect/>
          </a:stretch>
        </p:blipFill>
        <p:spPr bwMode="auto">
          <a:xfrm>
            <a:off x="323528" y="1484784"/>
            <a:ext cx="3888432" cy="2592289"/>
          </a:xfrm>
          <a:prstGeom prst="rect">
            <a:avLst/>
          </a:prstGeom>
          <a:noFill/>
          <a:ln w="9525">
            <a:noFill/>
            <a:miter lim="800000"/>
            <a:headEnd/>
            <a:tailEnd/>
          </a:ln>
        </p:spPr>
      </p:pic>
      <p:pic>
        <p:nvPicPr>
          <p:cNvPr id="7" name="Picture 6" descr="Related image"/>
          <p:cNvPicPr/>
          <p:nvPr/>
        </p:nvPicPr>
        <p:blipFill>
          <a:blip r:embed="rId3" cstate="print"/>
          <a:srcRect/>
          <a:stretch>
            <a:fillRect/>
          </a:stretch>
        </p:blipFill>
        <p:spPr bwMode="auto">
          <a:xfrm>
            <a:off x="251520" y="4077072"/>
            <a:ext cx="396044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Premedication of the patient</a:t>
            </a:r>
            <a:endParaRPr lang="en-IN" dirty="0"/>
          </a:p>
        </p:txBody>
      </p:sp>
      <p:sp>
        <p:nvSpPr>
          <p:cNvPr id="3" name="Content Placeholder 2"/>
          <p:cNvSpPr>
            <a:spLocks noGrp="1"/>
          </p:cNvSpPr>
          <p:nvPr>
            <p:ph idx="1"/>
          </p:nvPr>
        </p:nvSpPr>
        <p:spPr>
          <a:xfrm>
            <a:off x="457200" y="1052736"/>
            <a:ext cx="8229600" cy="5328592"/>
          </a:xfrm>
        </p:spPr>
        <p:txBody>
          <a:bodyPr>
            <a:normAutofit fontScale="85000" lnSpcReduction="20000"/>
          </a:bodyPr>
          <a:lstStyle/>
          <a:p>
            <a:pPr algn="just"/>
            <a:r>
              <a:rPr lang="en-IN" dirty="0" smtClean="0"/>
              <a:t>Medications and doses used during cardiac catheterizations are as follows:</a:t>
            </a:r>
          </a:p>
          <a:p>
            <a:pPr lvl="0" algn="just"/>
            <a:r>
              <a:rPr lang="en-IN" dirty="0" err="1" smtClean="0"/>
              <a:t>Nitroglycerin</a:t>
            </a:r>
            <a:r>
              <a:rPr lang="en-IN" dirty="0" smtClean="0"/>
              <a:t> 200 µg/</a:t>
            </a:r>
            <a:r>
              <a:rPr lang="en-IN" dirty="0" err="1" smtClean="0"/>
              <a:t>mL</a:t>
            </a:r>
            <a:r>
              <a:rPr lang="en-IN" dirty="0" smtClean="0"/>
              <a:t> (administered via the radial and brachial artery)</a:t>
            </a:r>
          </a:p>
          <a:p>
            <a:pPr lvl="0" algn="just"/>
            <a:r>
              <a:rPr lang="en-IN" dirty="0" err="1" smtClean="0"/>
              <a:t>Verapamil</a:t>
            </a:r>
            <a:r>
              <a:rPr lang="en-IN" dirty="0" smtClean="0"/>
              <a:t> 500 µg/</a:t>
            </a:r>
            <a:r>
              <a:rPr lang="en-IN" dirty="0" err="1" smtClean="0"/>
              <a:t>mL</a:t>
            </a:r>
            <a:r>
              <a:rPr lang="en-IN" dirty="0" smtClean="0"/>
              <a:t> (administered via the radial artery)</a:t>
            </a:r>
          </a:p>
          <a:p>
            <a:pPr lvl="0" algn="just"/>
            <a:r>
              <a:rPr lang="en-IN" dirty="0" err="1" smtClean="0"/>
              <a:t>Lidocaine</a:t>
            </a:r>
            <a:r>
              <a:rPr lang="en-IN" dirty="0" smtClean="0"/>
              <a:t> 2% 20-mg aliquots (administered via the radial artery)</a:t>
            </a:r>
          </a:p>
          <a:p>
            <a:pPr lvl="0" algn="just"/>
            <a:r>
              <a:rPr lang="en-IN" dirty="0" err="1" smtClean="0"/>
              <a:t>Papaverine</a:t>
            </a:r>
            <a:r>
              <a:rPr lang="en-IN" dirty="0" smtClean="0"/>
              <a:t> wipe on (radial)</a:t>
            </a:r>
          </a:p>
          <a:p>
            <a:pPr lvl="0" algn="just"/>
            <a:r>
              <a:rPr lang="en-IN" dirty="0" smtClean="0"/>
              <a:t>Heparin 5,000-10,000 units</a:t>
            </a:r>
          </a:p>
          <a:p>
            <a:pPr lvl="0" algn="just"/>
            <a:r>
              <a:rPr lang="en-IN" dirty="0" err="1" smtClean="0"/>
              <a:t>Fentanyl</a:t>
            </a:r>
            <a:r>
              <a:rPr lang="en-IN" dirty="0" smtClean="0"/>
              <a:t> 25-50 µg IV </a:t>
            </a:r>
            <a:r>
              <a:rPr lang="en-IN" dirty="0" err="1" smtClean="0"/>
              <a:t>prn</a:t>
            </a:r>
            <a:r>
              <a:rPr lang="en-IN" dirty="0" smtClean="0"/>
              <a:t> every 30-45 minutes (</a:t>
            </a:r>
            <a:r>
              <a:rPr lang="en-IN" dirty="0" err="1" smtClean="0"/>
              <a:t>transradially</a:t>
            </a:r>
            <a:r>
              <a:rPr lang="en-IN" dirty="0" smtClean="0"/>
              <a:t>, 5 mg IV PRN every 5-15 minutes)</a:t>
            </a:r>
          </a:p>
          <a:p>
            <a:pPr lvl="0" algn="just"/>
            <a:r>
              <a:rPr lang="en-IN" dirty="0" err="1" smtClean="0"/>
              <a:t>Midazolam</a:t>
            </a:r>
            <a:r>
              <a:rPr lang="en-IN" dirty="0" smtClean="0"/>
              <a:t> 0.5-2 mg/</a:t>
            </a:r>
            <a:r>
              <a:rPr lang="en-IN" dirty="0" err="1" smtClean="0"/>
              <a:t>mL</a:t>
            </a:r>
            <a:r>
              <a:rPr lang="en-IN" dirty="0" smtClean="0"/>
              <a:t> IV </a:t>
            </a:r>
            <a:r>
              <a:rPr lang="en-IN" dirty="0" err="1" smtClean="0"/>
              <a:t>prn</a:t>
            </a:r>
            <a:r>
              <a:rPr lang="en-IN" dirty="0" smtClean="0"/>
              <a:t> every 15-30 minutes</a:t>
            </a:r>
          </a:p>
          <a:p>
            <a:pPr algn="just"/>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IN" dirty="0"/>
          </a:p>
        </p:txBody>
      </p:sp>
      <p:sp>
        <p:nvSpPr>
          <p:cNvPr id="4" name="Content Placeholder 3"/>
          <p:cNvSpPr>
            <a:spLocks noGrp="1"/>
          </p:cNvSpPr>
          <p:nvPr>
            <p:ph sz="half" idx="2"/>
          </p:nvPr>
        </p:nvSpPr>
        <p:spPr>
          <a:xfrm>
            <a:off x="4648200" y="548680"/>
            <a:ext cx="4038600" cy="5577483"/>
          </a:xfrm>
        </p:spPr>
        <p:txBody>
          <a:bodyPr>
            <a:normAutofit lnSpcReduction="10000"/>
          </a:bodyPr>
          <a:lstStyle/>
          <a:p>
            <a:r>
              <a:rPr lang="en-IN" b="1" dirty="0" smtClean="0"/>
              <a:t>Positioning:</a:t>
            </a:r>
          </a:p>
          <a:p>
            <a:pPr algn="just">
              <a:buNone/>
            </a:pPr>
            <a:r>
              <a:rPr lang="en-IN" dirty="0" smtClean="0"/>
              <a:t>		For both radial and femoral artery catheterization, patients are placed supine. The arms are tucked at the side of the bed for femoral artery access. For radial artery access, the </a:t>
            </a:r>
            <a:r>
              <a:rPr lang="en-IN" dirty="0" err="1" smtClean="0"/>
              <a:t>nondominant</a:t>
            </a:r>
            <a:r>
              <a:rPr lang="en-IN" dirty="0" smtClean="0"/>
              <a:t> arm is used and is usually abducted to about 45° to allow for access.</a:t>
            </a:r>
          </a:p>
          <a:p>
            <a:pPr algn="just"/>
            <a:endParaRPr lang="en-IN" dirty="0"/>
          </a:p>
        </p:txBody>
      </p:sp>
      <p:pic>
        <p:nvPicPr>
          <p:cNvPr id="5" name="Content Placeholder 4" descr="Image result for positioning for radial artery access"/>
          <p:cNvPicPr>
            <a:picLocks noGrp="1"/>
          </p:cNvPicPr>
          <p:nvPr>
            <p:ph sz="half" idx="1"/>
          </p:nvPr>
        </p:nvPicPr>
        <p:blipFill>
          <a:blip r:embed="rId2" cstate="print"/>
          <a:srcRect/>
          <a:stretch>
            <a:fillRect/>
          </a:stretch>
        </p:blipFill>
        <p:spPr bwMode="auto">
          <a:xfrm>
            <a:off x="457200" y="764704"/>
            <a:ext cx="403860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INTRODUCTION</a:t>
            </a:r>
            <a:endParaRPr lang="en-IN" dirty="0"/>
          </a:p>
        </p:txBody>
      </p:sp>
      <p:sp>
        <p:nvSpPr>
          <p:cNvPr id="4" name="Content Placeholder 3"/>
          <p:cNvSpPr>
            <a:spLocks noGrp="1"/>
          </p:cNvSpPr>
          <p:nvPr>
            <p:ph sz="half" idx="2"/>
          </p:nvPr>
        </p:nvSpPr>
        <p:spPr>
          <a:xfrm>
            <a:off x="4648200" y="1052736"/>
            <a:ext cx="4244280" cy="5472608"/>
          </a:xfrm>
        </p:spPr>
        <p:txBody>
          <a:bodyPr>
            <a:normAutofit fontScale="85000" lnSpcReduction="10000"/>
          </a:bodyPr>
          <a:lstStyle/>
          <a:p>
            <a:pPr algn="just"/>
            <a:r>
              <a:rPr lang="en-IN" dirty="0"/>
              <a:t>Cardiac catheterization provides definitive confirmation of narrowing in the coronary arteries and may also exclude the presence of coronary artery disease before heart valve surgery or other major surgery. </a:t>
            </a:r>
          </a:p>
          <a:p>
            <a:pPr algn="just"/>
            <a:r>
              <a:rPr lang="en-IN" dirty="0"/>
              <a:t>This procedure may also be performed emergently for persons with suspected heart attack to identify blood clots in the coronary arteries and rapidly restore blood flow to the heart muscle.</a:t>
            </a:r>
          </a:p>
          <a:p>
            <a:endParaRPr lang="en-IN" dirty="0"/>
          </a:p>
        </p:txBody>
      </p:sp>
      <p:pic>
        <p:nvPicPr>
          <p:cNvPr id="5" name="Content Placeholder 4" descr="Image result for cardiac catheterization"/>
          <p:cNvPicPr>
            <a:picLocks noGrp="1"/>
          </p:cNvPicPr>
          <p:nvPr>
            <p:ph sz="half" idx="1"/>
          </p:nvPr>
        </p:nvPicPr>
        <p:blipFill>
          <a:blip r:embed="rId2" cstate="print"/>
          <a:srcRect/>
          <a:stretch>
            <a:fillRect/>
          </a:stretch>
        </p:blipFill>
        <p:spPr bwMode="auto">
          <a:xfrm>
            <a:off x="457200" y="1052736"/>
            <a:ext cx="403860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b="1" dirty="0" smtClean="0"/>
              <a:t>PROCEDURE</a:t>
            </a:r>
            <a:endParaRPr lang="en-IN" dirty="0"/>
          </a:p>
        </p:txBody>
      </p:sp>
      <p:pic>
        <p:nvPicPr>
          <p:cNvPr id="4" name="Content Placeholder 3" descr="Heart Catheter"/>
          <p:cNvPicPr>
            <a:picLocks noGrp="1"/>
          </p:cNvPicPr>
          <p:nvPr>
            <p:ph idx="1"/>
          </p:nvPr>
        </p:nvPicPr>
        <p:blipFill>
          <a:blip r:embed="rId2" cstate="print"/>
          <a:srcRect/>
          <a:stretch>
            <a:fillRect/>
          </a:stretch>
        </p:blipFill>
        <p:spPr bwMode="auto">
          <a:xfrm>
            <a:off x="611560" y="1052736"/>
            <a:ext cx="7992887" cy="5433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b="1" dirty="0" smtClean="0"/>
              <a:t>PROCEDURE</a:t>
            </a:r>
            <a:endParaRPr lang="en-IN" dirty="0"/>
          </a:p>
        </p:txBody>
      </p:sp>
      <p:sp>
        <p:nvSpPr>
          <p:cNvPr id="3" name="Content Placeholder 2"/>
          <p:cNvSpPr>
            <a:spLocks noGrp="1"/>
          </p:cNvSpPr>
          <p:nvPr>
            <p:ph idx="1"/>
          </p:nvPr>
        </p:nvSpPr>
        <p:spPr>
          <a:xfrm>
            <a:off x="179512" y="1052736"/>
            <a:ext cx="8784976" cy="5805264"/>
          </a:xfrm>
        </p:spPr>
        <p:txBody>
          <a:bodyPr>
            <a:normAutofit fontScale="77500" lnSpcReduction="20000"/>
          </a:bodyPr>
          <a:lstStyle/>
          <a:p>
            <a:pPr lvl="0" algn="just"/>
            <a:r>
              <a:rPr lang="en-IN" dirty="0" smtClean="0"/>
              <a:t>Cardiologist will numb the area on the arm, groin (upper thigh), or neck where the catheter will enter patient’s blood vessel. Then, a needle will be used to make a small hole in the blood vessel. Doctor will put a tapered tube called a sheath through the hole.</a:t>
            </a:r>
          </a:p>
          <a:p>
            <a:pPr lvl="0" algn="just"/>
            <a:r>
              <a:rPr lang="en-IN" dirty="0" smtClean="0"/>
              <a:t>Next, cardiologist will put a thin, flexible guide wire through the sheath and into patient blood vessel. He or she will thread the wire through blood vessel to heart.</a:t>
            </a:r>
          </a:p>
          <a:p>
            <a:pPr lvl="0" algn="just"/>
            <a:r>
              <a:rPr lang="en-IN" dirty="0" smtClean="0"/>
              <a:t>Cardiologist will use the guide wire to correctly place the catheter. He or she will put the catheter through the sheath and slide it over the guide wire and into the coronary arteries.</a:t>
            </a:r>
          </a:p>
          <a:p>
            <a:pPr lvl="0" algn="just"/>
            <a:r>
              <a:rPr lang="en-IN" dirty="0" smtClean="0"/>
              <a:t>Special x-ray movies will be taken of the guide wire and the catheter as they're moved into the heart. The movies will help the doctor see where to put the tip of the catheter.</a:t>
            </a:r>
          </a:p>
          <a:p>
            <a:pPr lvl="0" algn="just"/>
            <a:r>
              <a:rPr lang="en-IN" dirty="0" smtClean="0"/>
              <a:t>When the catheter reaches the right spot, the doctor will use it to do tests or treatments on patient’s heart. </a:t>
            </a:r>
          </a:p>
          <a:p>
            <a:pPr algn="just"/>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b="1" dirty="0" smtClean="0"/>
              <a:t>MONITORING &amp; FOLLOW-UP</a:t>
            </a:r>
            <a:endParaRPr lang="en-IN" b="1" dirty="0"/>
          </a:p>
        </p:txBody>
      </p:sp>
      <p:sp>
        <p:nvSpPr>
          <p:cNvPr id="4" name="Content Placeholder 3"/>
          <p:cNvSpPr>
            <a:spLocks noGrp="1"/>
          </p:cNvSpPr>
          <p:nvPr>
            <p:ph sz="half" idx="2"/>
          </p:nvPr>
        </p:nvSpPr>
        <p:spPr>
          <a:xfrm>
            <a:off x="4499992" y="1052736"/>
            <a:ext cx="4464496" cy="5544616"/>
          </a:xfrm>
        </p:spPr>
        <p:txBody>
          <a:bodyPr>
            <a:normAutofit fontScale="85000" lnSpcReduction="20000"/>
          </a:bodyPr>
          <a:lstStyle/>
          <a:p>
            <a:pPr lvl="0" algn="just"/>
            <a:r>
              <a:rPr lang="en-IN" dirty="0" smtClean="0"/>
              <a:t>Once the procedure is complete, most cardiologists remove the intra-arterial lines without confirming anticoagulation parameters. Even in patients in whom </a:t>
            </a:r>
            <a:r>
              <a:rPr lang="en-IN" dirty="0" err="1" smtClean="0"/>
              <a:t>GPIIb</a:t>
            </a:r>
            <a:r>
              <a:rPr lang="en-IN" dirty="0" smtClean="0"/>
              <a:t>/</a:t>
            </a:r>
            <a:r>
              <a:rPr lang="en-IN" dirty="0" err="1" smtClean="0"/>
              <a:t>IIIa</a:t>
            </a:r>
            <a:r>
              <a:rPr lang="en-IN" dirty="0" smtClean="0"/>
              <a:t> inhibitors and/or </a:t>
            </a:r>
            <a:r>
              <a:rPr lang="en-IN" dirty="0" err="1" smtClean="0"/>
              <a:t>thrombolytics</a:t>
            </a:r>
            <a:r>
              <a:rPr lang="en-IN" dirty="0" smtClean="0"/>
              <a:t> have been administered, sheaths can be removed and </a:t>
            </a:r>
            <a:r>
              <a:rPr lang="en-IN" dirty="0" err="1" smtClean="0"/>
              <a:t>hemostasis</a:t>
            </a:r>
            <a:r>
              <a:rPr lang="en-IN" dirty="0" smtClean="0"/>
              <a:t> obtained. </a:t>
            </a:r>
          </a:p>
          <a:p>
            <a:pPr lvl="0" algn="just"/>
            <a:r>
              <a:rPr lang="en-IN" dirty="0" smtClean="0"/>
              <a:t>This should take 20-30 min with manual compression- more time if mechanical compression devices are used.</a:t>
            </a:r>
          </a:p>
          <a:p>
            <a:pPr lvl="0" algn="just"/>
            <a:r>
              <a:rPr lang="en-IN" dirty="0" smtClean="0"/>
              <a:t>Monitor vital signs and assess the site every hour until the patient is stabilized. </a:t>
            </a:r>
          </a:p>
          <a:p>
            <a:endParaRPr lang="en-IN" dirty="0"/>
          </a:p>
        </p:txBody>
      </p:sp>
      <p:pic>
        <p:nvPicPr>
          <p:cNvPr id="5" name="Content Placeholder 4" descr="Image result for manual compression for arterial access"/>
          <p:cNvPicPr>
            <a:picLocks noGrp="1"/>
          </p:cNvPicPr>
          <p:nvPr>
            <p:ph sz="half" idx="1"/>
          </p:nvPr>
        </p:nvPicPr>
        <p:blipFill>
          <a:blip r:embed="rId2" cstate="print"/>
          <a:srcRect/>
          <a:stretch>
            <a:fillRect/>
          </a:stretch>
        </p:blipFill>
        <p:spPr bwMode="auto">
          <a:xfrm>
            <a:off x="457200" y="1124744"/>
            <a:ext cx="2026568" cy="2016224"/>
          </a:xfrm>
          <a:prstGeom prst="rect">
            <a:avLst/>
          </a:prstGeom>
          <a:noFill/>
          <a:ln w="9525">
            <a:noFill/>
            <a:miter lim="800000"/>
            <a:headEnd/>
            <a:tailEnd/>
          </a:ln>
        </p:spPr>
      </p:pic>
      <p:pic>
        <p:nvPicPr>
          <p:cNvPr id="6" name="Picture 5" descr="Image result for mechanical compression for arterial access"/>
          <p:cNvPicPr/>
          <p:nvPr/>
        </p:nvPicPr>
        <p:blipFill>
          <a:blip r:embed="rId3" cstate="print"/>
          <a:srcRect/>
          <a:stretch>
            <a:fillRect/>
          </a:stretch>
        </p:blipFill>
        <p:spPr bwMode="auto">
          <a:xfrm>
            <a:off x="2483768" y="1124745"/>
            <a:ext cx="2016224" cy="2016223"/>
          </a:xfrm>
          <a:prstGeom prst="rect">
            <a:avLst/>
          </a:prstGeom>
          <a:noFill/>
          <a:ln w="9525">
            <a:noFill/>
            <a:miter lim="800000"/>
            <a:headEnd/>
            <a:tailEnd/>
          </a:ln>
        </p:spPr>
      </p:pic>
      <p:pic>
        <p:nvPicPr>
          <p:cNvPr id="7" name="Picture 6" descr="Related image"/>
          <p:cNvPicPr/>
          <p:nvPr/>
        </p:nvPicPr>
        <p:blipFill>
          <a:blip r:embed="rId4" cstate="print"/>
          <a:srcRect/>
          <a:stretch>
            <a:fillRect/>
          </a:stretch>
        </p:blipFill>
        <p:spPr bwMode="auto">
          <a:xfrm>
            <a:off x="467545" y="3356992"/>
            <a:ext cx="3888431"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b="1" dirty="0" smtClean="0"/>
              <a:t>MONITORING &amp; FOLLOW-UP</a:t>
            </a:r>
            <a:endParaRPr lang="en-IN" dirty="0"/>
          </a:p>
        </p:txBody>
      </p:sp>
      <p:sp>
        <p:nvSpPr>
          <p:cNvPr id="4" name="Content Placeholder 3"/>
          <p:cNvSpPr>
            <a:spLocks noGrp="1"/>
          </p:cNvSpPr>
          <p:nvPr>
            <p:ph sz="half" idx="2"/>
          </p:nvPr>
        </p:nvSpPr>
        <p:spPr>
          <a:xfrm>
            <a:off x="4572000" y="1628800"/>
            <a:ext cx="4038600" cy="4525963"/>
          </a:xfrm>
        </p:spPr>
        <p:txBody>
          <a:bodyPr>
            <a:normAutofit fontScale="85000" lnSpcReduction="20000"/>
          </a:bodyPr>
          <a:lstStyle/>
          <a:p>
            <a:pPr lvl="0" algn="just"/>
            <a:r>
              <a:rPr lang="en-IN" dirty="0" smtClean="0"/>
              <a:t>During the assessment, palpate the site and assess temperature, </a:t>
            </a:r>
            <a:r>
              <a:rPr lang="en-IN" dirty="0" err="1" smtClean="0"/>
              <a:t>color</a:t>
            </a:r>
            <a:r>
              <a:rPr lang="en-IN" dirty="0" smtClean="0"/>
              <a:t>, pulses and any discomfort present in the extremity used for access.</a:t>
            </a:r>
          </a:p>
          <a:p>
            <a:pPr lvl="0" algn="just"/>
            <a:r>
              <a:rPr lang="en-IN" dirty="0" smtClean="0"/>
              <a:t>Elevate the head end of the bed to 30 degrees.</a:t>
            </a:r>
          </a:p>
          <a:p>
            <a:pPr lvl="0" algn="just"/>
            <a:r>
              <a:rPr lang="en-IN" dirty="0" smtClean="0"/>
              <a:t>Assess for a bruit, which indicates a condition in which vascular flow is compromised, such as </a:t>
            </a:r>
            <a:r>
              <a:rPr lang="en-IN" dirty="0" err="1" smtClean="0"/>
              <a:t>pseudoaneurysm</a:t>
            </a:r>
            <a:r>
              <a:rPr lang="en-IN" dirty="0" smtClean="0"/>
              <a:t> or </a:t>
            </a:r>
            <a:r>
              <a:rPr lang="en-IN" dirty="0" err="1" smtClean="0"/>
              <a:t>arteriovenous</a:t>
            </a:r>
            <a:r>
              <a:rPr lang="en-IN" dirty="0" smtClean="0"/>
              <a:t> fistula.</a:t>
            </a:r>
          </a:p>
          <a:p>
            <a:endParaRPr lang="en-IN" dirty="0"/>
          </a:p>
        </p:txBody>
      </p:sp>
      <p:pic>
        <p:nvPicPr>
          <p:cNvPr id="5" name="Content Placeholder 4" descr="Image result for elevate head of bed 30 degrees"/>
          <p:cNvPicPr>
            <a:picLocks noGrp="1"/>
          </p:cNvPicPr>
          <p:nvPr>
            <p:ph sz="half" idx="1"/>
          </p:nvPr>
        </p:nvPicPr>
        <p:blipFill>
          <a:blip r:embed="rId2" cstate="print"/>
          <a:srcRect/>
          <a:stretch>
            <a:fillRect/>
          </a:stretch>
        </p:blipFill>
        <p:spPr bwMode="auto">
          <a:xfrm>
            <a:off x="457200" y="1628801"/>
            <a:ext cx="403860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b="1" dirty="0" smtClean="0"/>
              <a:t>MONITORING &amp; FOLLOW-UP</a:t>
            </a:r>
            <a:endParaRPr lang="en-IN" dirty="0"/>
          </a:p>
        </p:txBody>
      </p:sp>
      <p:sp>
        <p:nvSpPr>
          <p:cNvPr id="4" name="Content Placeholder 3"/>
          <p:cNvSpPr>
            <a:spLocks noGrp="1"/>
          </p:cNvSpPr>
          <p:nvPr>
            <p:ph sz="half" idx="2"/>
          </p:nvPr>
        </p:nvSpPr>
        <p:spPr>
          <a:xfrm>
            <a:off x="4648200" y="1124744"/>
            <a:ext cx="4316288" cy="5544616"/>
          </a:xfrm>
        </p:spPr>
        <p:txBody>
          <a:bodyPr>
            <a:normAutofit fontScale="85000" lnSpcReduction="10000"/>
          </a:bodyPr>
          <a:lstStyle/>
          <a:p>
            <a:pPr lvl="0" algn="just"/>
            <a:r>
              <a:rPr lang="en-IN" dirty="0" smtClean="0"/>
              <a:t>Document assessment findings, including hematoma size: hematoma characteristics (such as soft or firm): skin </a:t>
            </a:r>
            <a:r>
              <a:rPr lang="en-IN" dirty="0" err="1" smtClean="0"/>
              <a:t>color</a:t>
            </a:r>
            <a:r>
              <a:rPr lang="en-IN" dirty="0" smtClean="0"/>
              <a:t> and temperature: and the presence of pedal pulses, bruits, or both.</a:t>
            </a:r>
          </a:p>
          <a:p>
            <a:pPr lvl="0" algn="just"/>
            <a:r>
              <a:rPr lang="en-IN" dirty="0" smtClean="0"/>
              <a:t>For both radial and femoral artery access, the hand or feet are assessed for perfusion and capillary refill. </a:t>
            </a:r>
          </a:p>
          <a:p>
            <a:pPr lvl="0" algn="just"/>
            <a:r>
              <a:rPr lang="en-IN" dirty="0" smtClean="0"/>
              <a:t>In most cases of radial artery </a:t>
            </a:r>
            <a:r>
              <a:rPr lang="en-IN" dirty="0" err="1" smtClean="0"/>
              <a:t>cannulation</a:t>
            </a:r>
            <a:r>
              <a:rPr lang="en-IN" dirty="0" smtClean="0"/>
              <a:t>, the patient can ambulate 1-2 hours after sheath removal or whenever the sedation has worn off. </a:t>
            </a:r>
          </a:p>
        </p:txBody>
      </p:sp>
      <p:pic>
        <p:nvPicPr>
          <p:cNvPr id="5" name="Content Placeholder 4" descr="Image result for assessment of capillary refill"/>
          <p:cNvPicPr>
            <a:picLocks noGrp="1"/>
          </p:cNvPicPr>
          <p:nvPr>
            <p:ph sz="half" idx="1"/>
          </p:nvPr>
        </p:nvPicPr>
        <p:blipFill>
          <a:blip r:embed="rId2" cstate="print"/>
          <a:srcRect/>
          <a:stretch>
            <a:fillRect/>
          </a:stretch>
        </p:blipFill>
        <p:spPr bwMode="auto">
          <a:xfrm>
            <a:off x="251520" y="1124744"/>
            <a:ext cx="4320480" cy="2736303"/>
          </a:xfrm>
          <a:prstGeom prst="rect">
            <a:avLst/>
          </a:prstGeom>
          <a:noFill/>
          <a:ln w="9525">
            <a:noFill/>
            <a:miter lim="800000"/>
            <a:headEnd/>
            <a:tailEnd/>
          </a:ln>
        </p:spPr>
      </p:pic>
      <p:pic>
        <p:nvPicPr>
          <p:cNvPr id="6" name="Picture 5" descr="Image result for measuring hematoma size in access site"/>
          <p:cNvPicPr/>
          <p:nvPr/>
        </p:nvPicPr>
        <p:blipFill>
          <a:blip r:embed="rId3" cstate="print"/>
          <a:srcRect/>
          <a:stretch>
            <a:fillRect/>
          </a:stretch>
        </p:blipFill>
        <p:spPr bwMode="auto">
          <a:xfrm>
            <a:off x="251521" y="3861048"/>
            <a:ext cx="432048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b="1" dirty="0" smtClean="0"/>
              <a:t>MONITORING &amp; FOLLOW-UP</a:t>
            </a:r>
            <a:endParaRPr lang="en-IN" dirty="0"/>
          </a:p>
        </p:txBody>
      </p:sp>
      <p:sp>
        <p:nvSpPr>
          <p:cNvPr id="4" name="Content Placeholder 3"/>
          <p:cNvSpPr>
            <a:spLocks noGrp="1"/>
          </p:cNvSpPr>
          <p:nvPr>
            <p:ph sz="half" idx="2"/>
          </p:nvPr>
        </p:nvSpPr>
        <p:spPr>
          <a:xfrm>
            <a:off x="4648200" y="1052736"/>
            <a:ext cx="4244280" cy="5472608"/>
          </a:xfrm>
        </p:spPr>
        <p:txBody>
          <a:bodyPr>
            <a:normAutofit fontScale="85000" lnSpcReduction="10000"/>
          </a:bodyPr>
          <a:lstStyle/>
          <a:p>
            <a:pPr lvl="0" algn="just"/>
            <a:r>
              <a:rPr lang="en-IN" dirty="0" smtClean="0"/>
              <a:t>Patients who undergo femoral artery access are asked to remain on bed rest for a minimum of 6-8 hours.</a:t>
            </a:r>
          </a:p>
          <a:p>
            <a:pPr lvl="0" algn="just"/>
            <a:r>
              <a:rPr lang="en-IN" dirty="0" smtClean="0"/>
              <a:t>After discharge, all patients are asked to avoid excessive use of the involved hand for 24 hours or to refrain from walking until the following morning. Any activity that causes excessive flexion or extension of the wrist/hip is not recommended. The bruising that is common after the procedure usually disappears within 7-10 days.</a:t>
            </a:r>
            <a:r>
              <a:rPr lang="en-IN" baseline="30000" dirty="0" smtClean="0"/>
              <a:t> </a:t>
            </a:r>
            <a:endParaRPr lang="en-IN" dirty="0" smtClean="0"/>
          </a:p>
        </p:txBody>
      </p:sp>
      <p:pic>
        <p:nvPicPr>
          <p:cNvPr id="5" name="Content Placeholder 4" descr="Related image"/>
          <p:cNvPicPr>
            <a:picLocks noGrp="1"/>
          </p:cNvPicPr>
          <p:nvPr>
            <p:ph sz="half" idx="1"/>
          </p:nvPr>
        </p:nvPicPr>
        <p:blipFill>
          <a:blip r:embed="rId2" cstate="print"/>
          <a:srcRect/>
          <a:stretch>
            <a:fillRect/>
          </a:stretch>
        </p:blipFill>
        <p:spPr bwMode="auto">
          <a:xfrm>
            <a:off x="457200" y="1124744"/>
            <a:ext cx="4038600" cy="5112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b="1" dirty="0" smtClean="0"/>
              <a:t>OTHER CONSIDERATIONS</a:t>
            </a:r>
            <a:endParaRPr lang="en-US" dirty="0"/>
          </a:p>
        </p:txBody>
      </p:sp>
      <p:sp>
        <p:nvSpPr>
          <p:cNvPr id="4" name="Content Placeholder 3"/>
          <p:cNvSpPr>
            <a:spLocks noGrp="1"/>
          </p:cNvSpPr>
          <p:nvPr>
            <p:ph sz="half" idx="2"/>
          </p:nvPr>
        </p:nvSpPr>
        <p:spPr>
          <a:xfrm>
            <a:off x="4648200" y="1071546"/>
            <a:ext cx="4352956" cy="5572164"/>
          </a:xfrm>
        </p:spPr>
        <p:txBody>
          <a:bodyPr>
            <a:normAutofit fontScale="92500"/>
          </a:bodyPr>
          <a:lstStyle/>
          <a:p>
            <a:pPr>
              <a:buNone/>
            </a:pPr>
            <a:r>
              <a:rPr lang="en-IN" b="1" dirty="0" smtClean="0"/>
              <a:t>Difficult </a:t>
            </a:r>
            <a:r>
              <a:rPr lang="en-IN" b="1" dirty="0" err="1" smtClean="0"/>
              <a:t>guidewire</a:t>
            </a:r>
            <a:r>
              <a:rPr lang="en-IN" b="1" dirty="0" smtClean="0"/>
              <a:t> entry</a:t>
            </a:r>
            <a:r>
              <a:rPr lang="en-IN" b="1" i="1" dirty="0" smtClean="0"/>
              <a:t>:</a:t>
            </a:r>
            <a:endParaRPr lang="en-US" dirty="0" smtClean="0"/>
          </a:p>
          <a:p>
            <a:pPr algn="just">
              <a:buNone/>
            </a:pPr>
            <a:r>
              <a:rPr lang="en-IN" dirty="0" smtClean="0"/>
              <a:t>	This may be related to the following:</a:t>
            </a:r>
          </a:p>
          <a:p>
            <a:pPr lvl="0" algn="just"/>
            <a:r>
              <a:rPr lang="en-IN" dirty="0" smtClean="0"/>
              <a:t>Tortuosity</a:t>
            </a:r>
            <a:endParaRPr lang="en-US" dirty="0" smtClean="0"/>
          </a:p>
          <a:p>
            <a:pPr lvl="0" algn="just"/>
            <a:r>
              <a:rPr lang="en-IN" dirty="0" smtClean="0"/>
              <a:t>Vessel spasm</a:t>
            </a:r>
            <a:endParaRPr lang="en-US" dirty="0" smtClean="0"/>
          </a:p>
          <a:p>
            <a:pPr lvl="0" algn="just"/>
            <a:r>
              <a:rPr lang="en-IN" dirty="0" smtClean="0"/>
              <a:t>Radial artery </a:t>
            </a:r>
            <a:r>
              <a:rPr lang="en-IN" dirty="0" err="1" smtClean="0"/>
              <a:t>stenosis</a:t>
            </a:r>
            <a:r>
              <a:rPr lang="en-IN" dirty="0" smtClean="0"/>
              <a:t> or occlusion</a:t>
            </a:r>
            <a:endParaRPr lang="en-US" dirty="0" smtClean="0"/>
          </a:p>
          <a:p>
            <a:pPr lvl="0" algn="just"/>
            <a:r>
              <a:rPr lang="en-IN" dirty="0" err="1" smtClean="0"/>
              <a:t>Guidewire</a:t>
            </a:r>
            <a:r>
              <a:rPr lang="en-IN" dirty="0" smtClean="0"/>
              <a:t> may be in a side branch</a:t>
            </a:r>
            <a:endParaRPr lang="en-US" dirty="0" smtClean="0"/>
          </a:p>
          <a:p>
            <a:pPr lvl="0" algn="just"/>
            <a:r>
              <a:rPr lang="en-IN" dirty="0" smtClean="0"/>
              <a:t>Abnormal radial artery takeoff from brachial artery</a:t>
            </a:r>
            <a:endParaRPr lang="en-US" dirty="0" smtClean="0"/>
          </a:p>
          <a:p>
            <a:pPr lvl="0" algn="just"/>
            <a:r>
              <a:rPr lang="en-IN" dirty="0" smtClean="0"/>
              <a:t>Wire abutting the wall</a:t>
            </a:r>
            <a:endParaRPr lang="en-US" dirty="0" smtClean="0"/>
          </a:p>
          <a:p>
            <a:pPr>
              <a:buNone/>
            </a:pPr>
            <a:endParaRPr lang="en-US" dirty="0" smtClean="0"/>
          </a:p>
          <a:p>
            <a:pPr>
              <a:buNone/>
            </a:pPr>
            <a:endParaRPr lang="en-US" dirty="0"/>
          </a:p>
        </p:txBody>
      </p:sp>
      <p:pic>
        <p:nvPicPr>
          <p:cNvPr id="5" name="Content Placeholder 4" descr="Image result for tortuosity of artery"/>
          <p:cNvPicPr>
            <a:picLocks noGrp="1"/>
          </p:cNvPicPr>
          <p:nvPr>
            <p:ph sz="half" idx="1"/>
          </p:nvPr>
        </p:nvPicPr>
        <p:blipFill>
          <a:blip r:embed="rId2"/>
          <a:srcRect/>
          <a:stretch>
            <a:fillRect/>
          </a:stretch>
        </p:blipFill>
        <p:spPr bwMode="auto">
          <a:xfrm>
            <a:off x="457200" y="1142985"/>
            <a:ext cx="1685908" cy="2143139"/>
          </a:xfrm>
          <a:prstGeom prst="rect">
            <a:avLst/>
          </a:prstGeom>
          <a:noFill/>
          <a:ln w="9525">
            <a:noFill/>
            <a:miter lim="800000"/>
            <a:headEnd/>
            <a:tailEnd/>
          </a:ln>
        </p:spPr>
      </p:pic>
      <p:pic>
        <p:nvPicPr>
          <p:cNvPr id="6" name="Picture 5" descr="Image result for radial artery stenosis"/>
          <p:cNvPicPr/>
          <p:nvPr/>
        </p:nvPicPr>
        <p:blipFill>
          <a:blip r:embed="rId3"/>
          <a:srcRect/>
          <a:stretch>
            <a:fillRect/>
          </a:stretch>
        </p:blipFill>
        <p:spPr bwMode="auto">
          <a:xfrm>
            <a:off x="2428859" y="1142985"/>
            <a:ext cx="2143141" cy="2357453"/>
          </a:xfrm>
          <a:prstGeom prst="rect">
            <a:avLst/>
          </a:prstGeom>
          <a:noFill/>
          <a:ln w="9525">
            <a:noFill/>
            <a:miter lim="800000"/>
            <a:headEnd/>
            <a:tailEnd/>
          </a:ln>
        </p:spPr>
      </p:pic>
      <p:pic>
        <p:nvPicPr>
          <p:cNvPr id="7" name="Picture 6" descr="Image result for vessel spasm"/>
          <p:cNvPicPr/>
          <p:nvPr/>
        </p:nvPicPr>
        <p:blipFill>
          <a:blip r:embed="rId4"/>
          <a:srcRect/>
          <a:stretch>
            <a:fillRect/>
          </a:stretch>
        </p:blipFill>
        <p:spPr bwMode="auto">
          <a:xfrm>
            <a:off x="357158" y="3500438"/>
            <a:ext cx="2143140" cy="3071834"/>
          </a:xfrm>
          <a:prstGeom prst="rect">
            <a:avLst/>
          </a:prstGeom>
          <a:noFill/>
          <a:ln w="9525">
            <a:noFill/>
            <a:miter lim="800000"/>
            <a:headEnd/>
            <a:tailEnd/>
          </a:ln>
        </p:spPr>
      </p:pic>
      <p:pic>
        <p:nvPicPr>
          <p:cNvPr id="8" name="Picture 7" descr="Related image"/>
          <p:cNvPicPr/>
          <p:nvPr/>
        </p:nvPicPr>
        <p:blipFill>
          <a:blip r:embed="rId5"/>
          <a:srcRect/>
          <a:stretch>
            <a:fillRect/>
          </a:stretch>
        </p:blipFill>
        <p:spPr bwMode="auto">
          <a:xfrm>
            <a:off x="2500299" y="3500438"/>
            <a:ext cx="2071702"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en-US" dirty="0"/>
          </a:p>
        </p:txBody>
      </p:sp>
      <p:sp>
        <p:nvSpPr>
          <p:cNvPr id="4" name="Content Placeholder 3"/>
          <p:cNvSpPr>
            <a:spLocks noGrp="1"/>
          </p:cNvSpPr>
          <p:nvPr>
            <p:ph sz="half" idx="2"/>
          </p:nvPr>
        </p:nvSpPr>
        <p:spPr>
          <a:xfrm>
            <a:off x="4648200" y="714356"/>
            <a:ext cx="4281518" cy="5857916"/>
          </a:xfrm>
        </p:spPr>
        <p:txBody>
          <a:bodyPr>
            <a:normAutofit lnSpcReduction="10000"/>
          </a:bodyPr>
          <a:lstStyle/>
          <a:p>
            <a:pPr algn="just">
              <a:buNone/>
            </a:pPr>
            <a:r>
              <a:rPr lang="en-IN" dirty="0" smtClean="0"/>
              <a:t>In such scenarios, the following may be attempted:</a:t>
            </a:r>
            <a:endParaRPr lang="en-US" dirty="0" smtClean="0"/>
          </a:p>
          <a:p>
            <a:pPr lvl="0" algn="just"/>
            <a:r>
              <a:rPr lang="en-IN" dirty="0" smtClean="0"/>
              <a:t>The use of fluoroscopy for guidance</a:t>
            </a:r>
            <a:endParaRPr lang="en-US" dirty="0" smtClean="0"/>
          </a:p>
          <a:p>
            <a:pPr lvl="0" algn="just"/>
            <a:r>
              <a:rPr lang="en-IN" dirty="0" smtClean="0"/>
              <a:t>Rotation of the needle to change bevel angle</a:t>
            </a:r>
            <a:endParaRPr lang="en-US" dirty="0" smtClean="0"/>
          </a:p>
          <a:p>
            <a:pPr lvl="0" algn="just"/>
            <a:r>
              <a:rPr lang="en-IN" dirty="0" smtClean="0"/>
              <a:t>Use a smaller diameter hydrophilic wire</a:t>
            </a:r>
            <a:endParaRPr lang="en-US" dirty="0" smtClean="0"/>
          </a:p>
          <a:p>
            <a:pPr lvl="0" algn="just"/>
            <a:r>
              <a:rPr lang="en-IN" dirty="0" smtClean="0"/>
              <a:t>Administer a vasodilators intra-arterially through the needle and then attempt to advance the wire</a:t>
            </a:r>
            <a:endParaRPr lang="en-US" dirty="0" smtClean="0"/>
          </a:p>
          <a:p>
            <a:pPr>
              <a:buNone/>
            </a:pPr>
            <a:endParaRPr lang="en-US" dirty="0"/>
          </a:p>
        </p:txBody>
      </p:sp>
      <p:pic>
        <p:nvPicPr>
          <p:cNvPr id="5" name="Content Placeholder 4" descr="Related image"/>
          <p:cNvPicPr>
            <a:picLocks noGrp="1"/>
          </p:cNvPicPr>
          <p:nvPr>
            <p:ph sz="half" idx="1"/>
          </p:nvPr>
        </p:nvPicPr>
        <p:blipFill>
          <a:blip r:embed="rId2"/>
          <a:srcRect/>
          <a:stretch>
            <a:fillRect/>
          </a:stretch>
        </p:blipFill>
        <p:spPr bwMode="auto">
          <a:xfrm>
            <a:off x="428625" y="785795"/>
            <a:ext cx="4038600" cy="2786081"/>
          </a:xfrm>
          <a:prstGeom prst="rect">
            <a:avLst/>
          </a:prstGeom>
          <a:noFill/>
          <a:ln w="9525">
            <a:noFill/>
            <a:miter lim="800000"/>
            <a:headEnd/>
            <a:tailEnd/>
          </a:ln>
        </p:spPr>
      </p:pic>
      <p:pic>
        <p:nvPicPr>
          <p:cNvPr id="6" name="Picture 5" descr="Related image"/>
          <p:cNvPicPr/>
          <p:nvPr/>
        </p:nvPicPr>
        <p:blipFill>
          <a:blip r:embed="rId3"/>
          <a:srcRect/>
          <a:stretch>
            <a:fillRect/>
          </a:stretch>
        </p:blipFill>
        <p:spPr bwMode="auto">
          <a:xfrm>
            <a:off x="428595" y="3571876"/>
            <a:ext cx="4071967" cy="3000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4" name="Content Placeholder 3"/>
          <p:cNvSpPr>
            <a:spLocks noGrp="1"/>
          </p:cNvSpPr>
          <p:nvPr>
            <p:ph sz="half" idx="2"/>
          </p:nvPr>
        </p:nvSpPr>
        <p:spPr>
          <a:xfrm>
            <a:off x="4648200" y="500042"/>
            <a:ext cx="4352956" cy="6072230"/>
          </a:xfrm>
        </p:spPr>
        <p:txBody>
          <a:bodyPr>
            <a:normAutofit fontScale="92500"/>
          </a:bodyPr>
          <a:lstStyle/>
          <a:p>
            <a:pPr>
              <a:buNone/>
            </a:pPr>
            <a:r>
              <a:rPr lang="en-IN" b="1" dirty="0" smtClean="0"/>
              <a:t>Difficulty removing sheath:</a:t>
            </a:r>
          </a:p>
          <a:p>
            <a:pPr algn="just">
              <a:buNone/>
            </a:pPr>
            <a:r>
              <a:rPr lang="en-IN" dirty="0" smtClean="0"/>
              <a:t>		This is rare but can occur in small patients, especially women, and often results from intense spasm. If this occurs, the following may be tried:</a:t>
            </a:r>
            <a:endParaRPr lang="en-US" dirty="0" smtClean="0"/>
          </a:p>
          <a:p>
            <a:pPr lvl="0" algn="just"/>
            <a:r>
              <a:rPr lang="en-IN" dirty="0" smtClean="0"/>
              <a:t>Administer vasodilators prior to removal</a:t>
            </a:r>
            <a:endParaRPr lang="en-US" dirty="0" smtClean="0"/>
          </a:p>
          <a:p>
            <a:pPr lvl="0" algn="just"/>
            <a:r>
              <a:rPr lang="en-IN" dirty="0" smtClean="0"/>
              <a:t>Administer pain medication</a:t>
            </a:r>
            <a:endParaRPr lang="en-US" dirty="0" smtClean="0"/>
          </a:p>
          <a:p>
            <a:pPr lvl="0" algn="just"/>
            <a:r>
              <a:rPr lang="en-IN" dirty="0" smtClean="0"/>
              <a:t>Gently rotate the sheath during removal while applying distal skin traction</a:t>
            </a:r>
            <a:endParaRPr lang="en-US" dirty="0" smtClean="0"/>
          </a:p>
          <a:p>
            <a:pPr>
              <a:buNone/>
            </a:pPr>
            <a:endParaRPr lang="en-US" dirty="0" smtClean="0"/>
          </a:p>
          <a:p>
            <a:pPr>
              <a:buNone/>
            </a:pPr>
            <a:endParaRPr lang="en-US" dirty="0"/>
          </a:p>
        </p:txBody>
      </p:sp>
      <p:pic>
        <p:nvPicPr>
          <p:cNvPr id="5" name="Content Placeholder 4" descr="Image result for administering medication"/>
          <p:cNvPicPr>
            <a:picLocks noGrp="1"/>
          </p:cNvPicPr>
          <p:nvPr>
            <p:ph sz="half" idx="1"/>
          </p:nvPr>
        </p:nvPicPr>
        <p:blipFill>
          <a:blip r:embed="rId2"/>
          <a:srcRect/>
          <a:stretch>
            <a:fillRect/>
          </a:stretch>
        </p:blipFill>
        <p:spPr bwMode="auto">
          <a:xfrm>
            <a:off x="457200" y="428604"/>
            <a:ext cx="4038600" cy="2857520"/>
          </a:xfrm>
          <a:prstGeom prst="rect">
            <a:avLst/>
          </a:prstGeom>
          <a:noFill/>
          <a:ln w="9525">
            <a:noFill/>
            <a:miter lim="800000"/>
            <a:headEnd/>
            <a:tailEnd/>
          </a:ln>
        </p:spPr>
      </p:pic>
      <p:pic>
        <p:nvPicPr>
          <p:cNvPr id="6" name="Picture 5" descr="Image result for removal of sheath during cardiac catheterization"/>
          <p:cNvPicPr/>
          <p:nvPr/>
        </p:nvPicPr>
        <p:blipFill>
          <a:blip r:embed="rId3"/>
          <a:srcRect b="16478"/>
          <a:stretch>
            <a:fillRect/>
          </a:stretch>
        </p:blipFill>
        <p:spPr bwMode="auto">
          <a:xfrm>
            <a:off x="428596" y="3214687"/>
            <a:ext cx="4143403" cy="3214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500042"/>
            <a:ext cx="4281518" cy="6143668"/>
          </a:xfrm>
        </p:spPr>
        <p:txBody>
          <a:bodyPr>
            <a:normAutofit fontScale="92500"/>
          </a:bodyPr>
          <a:lstStyle/>
          <a:p>
            <a:pPr>
              <a:buNone/>
            </a:pPr>
            <a:r>
              <a:rPr lang="en-IN" b="1" dirty="0" smtClean="0"/>
              <a:t>Hemostasis:</a:t>
            </a:r>
          </a:p>
          <a:p>
            <a:pPr algn="just">
              <a:buNone/>
            </a:pPr>
            <a:r>
              <a:rPr lang="en-IN" dirty="0" smtClean="0"/>
              <a:t>		Prior to the availability of </a:t>
            </a:r>
            <a:r>
              <a:rPr lang="en-IN" dirty="0" err="1" smtClean="0"/>
              <a:t>hemostatic</a:t>
            </a:r>
            <a:r>
              <a:rPr lang="en-IN" dirty="0" smtClean="0"/>
              <a:t> devices, the cardiologist or nurse had to apply manual pressure to the groin for 30-45 minutes to obtain hemostasis </a:t>
            </a:r>
            <a:r>
              <a:rPr lang="en-IN" dirty="0" err="1" smtClean="0"/>
              <a:t>postprocedure</a:t>
            </a:r>
            <a:r>
              <a:rPr lang="en-IN" dirty="0" smtClean="0"/>
              <a:t>.</a:t>
            </a:r>
            <a:r>
              <a:rPr lang="en-IN" baseline="30000" dirty="0" smtClean="0"/>
              <a:t>  </a:t>
            </a:r>
            <a:r>
              <a:rPr lang="en-IN" dirty="0" smtClean="0"/>
              <a:t>Now, there are several methods of obtaining hemostasis at the catheter insertion site. The choice of method to obtain hemostasis is strictly personal preference of the cardiologist.</a:t>
            </a:r>
            <a:endParaRPr lang="en-US" dirty="0" smtClean="0"/>
          </a:p>
          <a:p>
            <a:pPr>
              <a:buNone/>
            </a:pPr>
            <a:endParaRPr lang="en-US" dirty="0" smtClean="0"/>
          </a:p>
          <a:p>
            <a:pPr>
              <a:buNone/>
            </a:pPr>
            <a:endParaRPr lang="en-US" dirty="0"/>
          </a:p>
        </p:txBody>
      </p:sp>
      <p:pic>
        <p:nvPicPr>
          <p:cNvPr id="5" name="Content Placeholder 4" descr="Image result for maintaining hemostasis after cardiac catheterization"/>
          <p:cNvPicPr>
            <a:picLocks noGrp="1"/>
          </p:cNvPicPr>
          <p:nvPr>
            <p:ph sz="half" idx="1"/>
          </p:nvPr>
        </p:nvPicPr>
        <p:blipFill>
          <a:blip r:embed="rId2"/>
          <a:srcRect/>
          <a:stretch>
            <a:fillRect/>
          </a:stretch>
        </p:blipFill>
        <p:spPr bwMode="auto">
          <a:xfrm>
            <a:off x="214282" y="714356"/>
            <a:ext cx="4429156"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DEFINITION</a:t>
            </a:r>
            <a:endParaRPr lang="en-IN" dirty="0"/>
          </a:p>
        </p:txBody>
      </p:sp>
      <p:sp>
        <p:nvSpPr>
          <p:cNvPr id="4" name="Content Placeholder 3"/>
          <p:cNvSpPr>
            <a:spLocks noGrp="1"/>
          </p:cNvSpPr>
          <p:nvPr>
            <p:ph sz="half" idx="2"/>
          </p:nvPr>
        </p:nvSpPr>
        <p:spPr>
          <a:xfrm>
            <a:off x="4648200" y="1124743"/>
            <a:ext cx="4038600" cy="4680521"/>
          </a:xfrm>
        </p:spPr>
        <p:txBody>
          <a:bodyPr/>
          <a:lstStyle/>
          <a:p>
            <a:pPr algn="just">
              <a:buNone/>
            </a:pPr>
            <a:r>
              <a:rPr lang="en-IN" dirty="0" smtClean="0"/>
              <a:t>	Cardiac </a:t>
            </a:r>
            <a:r>
              <a:rPr lang="en-IN" dirty="0"/>
              <a:t>catheterization is a test during which flexible tubes called catheters are inserted into the heart via an artery or vein under x-ray guidance to diagnose and sometimes treat certain heart conditions. </a:t>
            </a:r>
          </a:p>
        </p:txBody>
      </p:sp>
      <p:pic>
        <p:nvPicPr>
          <p:cNvPr id="5" name="Content Placeholder 4" descr="Image result for cardiac catheterization"/>
          <p:cNvPicPr>
            <a:picLocks noGrp="1"/>
          </p:cNvPicPr>
          <p:nvPr>
            <p:ph sz="half" idx="1"/>
          </p:nvPr>
        </p:nvPicPr>
        <p:blipFill>
          <a:blip r:embed="rId2" cstate="print"/>
          <a:srcRect/>
          <a:stretch>
            <a:fillRect/>
          </a:stretch>
        </p:blipFill>
        <p:spPr bwMode="auto">
          <a:xfrm>
            <a:off x="457200" y="1124744"/>
            <a:ext cx="403860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14282" y="214290"/>
            <a:ext cx="8715436" cy="6429420"/>
          </a:xfrm>
        </p:spPr>
        <p:txBody>
          <a:bodyPr>
            <a:normAutofit fontScale="85000" lnSpcReduction="10000"/>
          </a:bodyPr>
          <a:lstStyle/>
          <a:p>
            <a:pPr>
              <a:buNone/>
            </a:pPr>
            <a:r>
              <a:rPr lang="en-IN" b="1" dirty="0" smtClean="0"/>
              <a:t>Difficulties of </a:t>
            </a:r>
            <a:r>
              <a:rPr lang="en-IN" b="1" dirty="0" err="1" smtClean="0"/>
              <a:t>transradial</a:t>
            </a:r>
            <a:r>
              <a:rPr lang="en-IN" b="1" dirty="0" smtClean="0"/>
              <a:t> intervention:</a:t>
            </a:r>
            <a:endParaRPr lang="en-US" dirty="0" smtClean="0"/>
          </a:p>
          <a:p>
            <a:pPr algn="just">
              <a:buNone/>
            </a:pPr>
            <a:r>
              <a:rPr lang="en-IN" dirty="0" smtClean="0"/>
              <a:t>		Unlike the femoral artery, which is large and easily palpated, the radial artery is small, and the pulsations are not strong. The first needle stick is done with care because a miss usually results in vessel spasm. In such cases, there are several options, as follows:</a:t>
            </a:r>
            <a:endParaRPr lang="en-US" dirty="0" smtClean="0"/>
          </a:p>
          <a:p>
            <a:pPr lvl="0" algn="just"/>
            <a:r>
              <a:rPr lang="en-IN" dirty="0" smtClean="0"/>
              <a:t>Delay the procedure for 2-30 minutes to allow the spasm to resolve</a:t>
            </a:r>
            <a:endParaRPr lang="en-US" dirty="0" smtClean="0"/>
          </a:p>
          <a:p>
            <a:pPr lvl="0" algn="just"/>
            <a:r>
              <a:rPr lang="en-IN" dirty="0" smtClean="0"/>
              <a:t>Attempt </a:t>
            </a:r>
            <a:r>
              <a:rPr lang="en-IN" dirty="0" err="1" smtClean="0"/>
              <a:t>cannulation</a:t>
            </a:r>
            <a:r>
              <a:rPr lang="en-IN" dirty="0" smtClean="0"/>
              <a:t> at a proximal site</a:t>
            </a:r>
            <a:endParaRPr lang="en-US" dirty="0" smtClean="0"/>
          </a:p>
          <a:p>
            <a:pPr lvl="0" algn="just"/>
            <a:r>
              <a:rPr lang="en-IN" dirty="0" smtClean="0"/>
              <a:t>Administer </a:t>
            </a:r>
            <a:r>
              <a:rPr lang="en-IN" dirty="0" err="1" smtClean="0"/>
              <a:t>nitroglycerin</a:t>
            </a:r>
            <a:r>
              <a:rPr lang="en-IN" dirty="0" smtClean="0"/>
              <a:t> (sublingually, intravenously, or topically on the hand)</a:t>
            </a:r>
            <a:endParaRPr lang="en-US" dirty="0" smtClean="0"/>
          </a:p>
          <a:p>
            <a:pPr lvl="0" algn="just"/>
            <a:r>
              <a:rPr lang="en-IN" dirty="0" smtClean="0"/>
              <a:t>Ask the patient to open and close hands for a few minutes</a:t>
            </a:r>
            <a:endParaRPr lang="en-US" dirty="0" smtClean="0"/>
          </a:p>
          <a:p>
            <a:pPr lvl="0" algn="just"/>
            <a:r>
              <a:rPr lang="en-IN" dirty="0" smtClean="0"/>
              <a:t>Use the brachial artery, </a:t>
            </a:r>
            <a:r>
              <a:rPr lang="en-IN" dirty="0" err="1" smtClean="0"/>
              <a:t>contralateral</a:t>
            </a:r>
            <a:r>
              <a:rPr lang="en-IN" dirty="0" smtClean="0"/>
              <a:t> radial artery, or femoral artery</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500042"/>
            <a:ext cx="4352956" cy="6072230"/>
          </a:xfrm>
        </p:spPr>
        <p:txBody>
          <a:bodyPr>
            <a:normAutofit fontScale="92500" lnSpcReduction="10000"/>
          </a:bodyPr>
          <a:lstStyle/>
          <a:p>
            <a:pPr>
              <a:buNone/>
            </a:pPr>
            <a:r>
              <a:rPr lang="en-IN" b="1" dirty="0" smtClean="0"/>
              <a:t>Radiation exposure:</a:t>
            </a:r>
            <a:endParaRPr lang="en-US" b="1" dirty="0" smtClean="0"/>
          </a:p>
          <a:p>
            <a:pPr algn="just">
              <a:buFont typeface="Wingdings" pitchFamily="2" charset="2"/>
              <a:buChar char="Ø"/>
            </a:pPr>
            <a:r>
              <a:rPr lang="en-IN" dirty="0" smtClean="0"/>
              <a:t>Radiation exposure is unavoidable regardless of the access route selected.</a:t>
            </a:r>
          </a:p>
          <a:p>
            <a:pPr algn="just">
              <a:buFont typeface="Wingdings" pitchFamily="2" charset="2"/>
              <a:buChar char="Ø"/>
            </a:pPr>
            <a:r>
              <a:rPr lang="en-IN" dirty="0" smtClean="0"/>
              <a:t>There is evidence that using the radial artery to perform coronary interventions often results in more radiation exposure than the femoral artery approach, and this is greater when using the right arm than the left. </a:t>
            </a:r>
          </a:p>
          <a:p>
            <a:pPr algn="just">
              <a:buFont typeface="Wingdings" pitchFamily="2" charset="2"/>
              <a:buChar char="Ø"/>
            </a:pPr>
            <a:r>
              <a:rPr lang="en-IN" dirty="0" smtClean="0"/>
              <a:t>Radiation exposure generally decreases as operator experience increases.</a:t>
            </a:r>
            <a:endParaRPr lang="en-US" b="1" dirty="0" smtClean="0"/>
          </a:p>
        </p:txBody>
      </p:sp>
      <p:pic>
        <p:nvPicPr>
          <p:cNvPr id="5" name="Content Placeholder 4" descr="Related image"/>
          <p:cNvPicPr>
            <a:picLocks noGrp="1"/>
          </p:cNvPicPr>
          <p:nvPr>
            <p:ph sz="half" idx="1"/>
          </p:nvPr>
        </p:nvPicPr>
        <p:blipFill>
          <a:blip r:embed="rId2"/>
          <a:srcRect/>
          <a:stretch>
            <a:fillRect/>
          </a:stretch>
        </p:blipFill>
        <p:spPr bwMode="auto">
          <a:xfrm>
            <a:off x="214282" y="785794"/>
            <a:ext cx="4429156"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Autofit/>
          </a:bodyPr>
          <a:lstStyle/>
          <a:p>
            <a:r>
              <a:rPr lang="en-IN" sz="3200" b="1" dirty="0" smtClean="0"/>
              <a:t>PREVENTION AND MANAGEMENT OF COMPLICATIONS</a:t>
            </a:r>
            <a:endParaRPr lang="en-US" sz="3200" dirty="0"/>
          </a:p>
        </p:txBody>
      </p:sp>
      <p:sp>
        <p:nvSpPr>
          <p:cNvPr id="4" name="Content Placeholder 3"/>
          <p:cNvSpPr>
            <a:spLocks noGrp="1"/>
          </p:cNvSpPr>
          <p:nvPr>
            <p:ph sz="half" idx="2"/>
          </p:nvPr>
        </p:nvSpPr>
        <p:spPr>
          <a:xfrm>
            <a:off x="4648200" y="1214422"/>
            <a:ext cx="4281518" cy="5357850"/>
          </a:xfrm>
        </p:spPr>
        <p:txBody>
          <a:bodyPr/>
          <a:lstStyle/>
          <a:p>
            <a:pPr>
              <a:buNone/>
            </a:pPr>
            <a:r>
              <a:rPr lang="en-IN" b="1" dirty="0" smtClean="0"/>
              <a:t>Major complications:</a:t>
            </a:r>
            <a:endParaRPr lang="en-US" b="1" dirty="0" smtClean="0"/>
          </a:p>
          <a:p>
            <a:pPr lvl="0">
              <a:buNone/>
            </a:pPr>
            <a:r>
              <a:rPr lang="en-IN" u="sng" dirty="0" smtClean="0"/>
              <a:t>Mortality: &lt;1%</a:t>
            </a:r>
            <a:endParaRPr lang="en-US" u="sng" dirty="0" smtClean="0"/>
          </a:p>
          <a:p>
            <a:pPr>
              <a:buNone/>
            </a:pPr>
            <a:r>
              <a:rPr lang="en-IN" dirty="0" smtClean="0"/>
              <a:t>	Risk people are</a:t>
            </a:r>
            <a:endParaRPr lang="en-US" dirty="0" smtClean="0"/>
          </a:p>
          <a:p>
            <a:pPr lvl="0"/>
            <a:r>
              <a:rPr lang="en-IN" dirty="0" smtClean="0"/>
              <a:t>Vascular heart diseases</a:t>
            </a:r>
            <a:endParaRPr lang="en-US" dirty="0" smtClean="0"/>
          </a:p>
          <a:p>
            <a:pPr lvl="0"/>
            <a:r>
              <a:rPr lang="en-IN" dirty="0" smtClean="0"/>
              <a:t>CKD</a:t>
            </a:r>
            <a:endParaRPr lang="en-US" dirty="0" smtClean="0"/>
          </a:p>
          <a:p>
            <a:pPr lvl="0"/>
            <a:r>
              <a:rPr lang="en-IN" dirty="0" smtClean="0"/>
              <a:t>DM requiring insulin therapy</a:t>
            </a:r>
            <a:endParaRPr lang="en-US" dirty="0" smtClean="0"/>
          </a:p>
          <a:p>
            <a:pPr lvl="0"/>
            <a:r>
              <a:rPr lang="en-IN" dirty="0" smtClean="0"/>
              <a:t>Peripheral arterial disease</a:t>
            </a:r>
            <a:endParaRPr lang="en-US" dirty="0" smtClean="0"/>
          </a:p>
          <a:p>
            <a:pPr lvl="0"/>
            <a:r>
              <a:rPr lang="en-IN" dirty="0" smtClean="0"/>
              <a:t>Pulmonary insufficiency</a:t>
            </a:r>
            <a:endParaRPr lang="en-US" dirty="0" smtClean="0"/>
          </a:p>
          <a:p>
            <a:pPr lvl="0"/>
            <a:r>
              <a:rPr lang="en-IN" dirty="0" err="1" smtClean="0"/>
              <a:t>Cerebrovascular</a:t>
            </a:r>
            <a:r>
              <a:rPr lang="en-IN" dirty="0" smtClean="0"/>
              <a:t> disease</a:t>
            </a:r>
            <a:endParaRPr lang="en-US" dirty="0" smtClean="0"/>
          </a:p>
          <a:p>
            <a:pPr>
              <a:buNone/>
            </a:pPr>
            <a:endParaRPr lang="en-US" dirty="0"/>
          </a:p>
        </p:txBody>
      </p:sp>
      <p:pic>
        <p:nvPicPr>
          <p:cNvPr id="5" name="Content Placeholder 4" descr="Image result for cardiac catheterization"/>
          <p:cNvPicPr>
            <a:picLocks noGrp="1"/>
          </p:cNvPicPr>
          <p:nvPr>
            <p:ph sz="half" idx="1"/>
          </p:nvPr>
        </p:nvPicPr>
        <p:blipFill>
          <a:blip r:embed="rId2" cstate="print"/>
          <a:srcRect/>
          <a:stretch>
            <a:fillRect/>
          </a:stretch>
        </p:blipFill>
        <p:spPr bwMode="auto">
          <a:xfrm>
            <a:off x="285720" y="1357298"/>
            <a:ext cx="4210080"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00042"/>
            <a:ext cx="8229600" cy="5626121"/>
          </a:xfrm>
        </p:spPr>
        <p:txBody>
          <a:bodyPr/>
          <a:lstStyle/>
          <a:p>
            <a:pPr>
              <a:buNone/>
            </a:pPr>
            <a:r>
              <a:rPr lang="en-IN" b="1" dirty="0" smtClean="0"/>
              <a:t>Major complications:</a:t>
            </a:r>
            <a:endParaRPr lang="en-US" b="1" dirty="0" smtClean="0"/>
          </a:p>
          <a:p>
            <a:pPr lvl="0"/>
            <a:r>
              <a:rPr lang="en-IN" dirty="0" smtClean="0"/>
              <a:t>Myocardial infarction &lt;0.1%</a:t>
            </a:r>
            <a:endParaRPr lang="en-US" dirty="0" smtClean="0"/>
          </a:p>
          <a:p>
            <a:pPr lvl="0"/>
            <a:r>
              <a:rPr lang="en-IN" dirty="0" smtClean="0"/>
              <a:t>Stroke &amp; Transient Ischemic Attack 0.07-0.1%</a:t>
            </a:r>
            <a:endParaRPr lang="en-US" dirty="0" smtClean="0"/>
          </a:p>
          <a:p>
            <a:pPr>
              <a:buNone/>
            </a:pPr>
            <a:r>
              <a:rPr lang="en-IN" dirty="0" smtClean="0"/>
              <a:t>	Prevented by</a:t>
            </a:r>
            <a:endParaRPr lang="en-US" dirty="0" smtClean="0"/>
          </a:p>
          <a:p>
            <a:pPr lvl="0">
              <a:buNone/>
            </a:pPr>
            <a:r>
              <a:rPr lang="en-IN" dirty="0" smtClean="0"/>
              <a:t>- Paying careful attention to flushing and injection technique, minimize dwell time of </a:t>
            </a:r>
            <a:r>
              <a:rPr lang="en-IN" dirty="0" err="1" smtClean="0"/>
              <a:t>guidewire</a:t>
            </a:r>
            <a:r>
              <a:rPr lang="en-IN" dirty="0" smtClean="0"/>
              <a:t> in the aortic root of patients who are not fully </a:t>
            </a:r>
            <a:r>
              <a:rPr lang="en-IN" dirty="0" err="1" smtClean="0"/>
              <a:t>anticoagulated</a:t>
            </a:r>
            <a:r>
              <a:rPr lang="en-IN" dirty="0" smtClean="0"/>
              <a:t>.</a:t>
            </a:r>
            <a:endParaRPr lang="en-US" dirty="0" smtClean="0"/>
          </a:p>
          <a:p>
            <a:pPr lvl="0">
              <a:buNone/>
            </a:pPr>
            <a:r>
              <a:rPr lang="en-IN" dirty="0" smtClean="0"/>
              <a:t>- Carefully wipe and immerse </a:t>
            </a:r>
            <a:r>
              <a:rPr lang="en-IN" dirty="0" err="1" smtClean="0"/>
              <a:t>guidewires</a:t>
            </a:r>
            <a:r>
              <a:rPr lang="en-IN" dirty="0" smtClean="0"/>
              <a:t> in </a:t>
            </a:r>
            <a:r>
              <a:rPr lang="en-IN" dirty="0" err="1" smtClean="0"/>
              <a:t>heparinized</a:t>
            </a:r>
            <a:r>
              <a:rPr lang="en-IN" dirty="0" smtClean="0"/>
              <a:t> saline before their reintroduction.</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3438" y="428604"/>
            <a:ext cx="4352956" cy="6215106"/>
          </a:xfrm>
        </p:spPr>
        <p:txBody>
          <a:bodyPr>
            <a:normAutofit fontScale="92500" lnSpcReduction="20000"/>
          </a:bodyPr>
          <a:lstStyle/>
          <a:p>
            <a:pPr>
              <a:buNone/>
            </a:pPr>
            <a:r>
              <a:rPr lang="en-IN" b="1" dirty="0" smtClean="0"/>
              <a:t>Local vascular complications</a:t>
            </a:r>
            <a:r>
              <a:rPr lang="en-IN" dirty="0" smtClean="0"/>
              <a:t>:</a:t>
            </a:r>
          </a:p>
          <a:p>
            <a:pPr lvl="0" algn="just">
              <a:buNone/>
            </a:pPr>
            <a:r>
              <a:rPr lang="en-IN" u="sng" dirty="0" smtClean="0"/>
              <a:t>Femoral Artery Laceration:</a:t>
            </a:r>
            <a:endParaRPr lang="en-US" u="sng" dirty="0" smtClean="0"/>
          </a:p>
          <a:p>
            <a:pPr lvl="0" algn="just"/>
            <a:r>
              <a:rPr lang="en-IN" dirty="0" smtClean="0"/>
              <a:t>Control by placement of upsized sheath.</a:t>
            </a:r>
            <a:endParaRPr lang="en-US" dirty="0" smtClean="0"/>
          </a:p>
          <a:p>
            <a:pPr lvl="0" algn="just"/>
            <a:r>
              <a:rPr lang="en-IN" dirty="0" smtClean="0"/>
              <a:t>If not control then manual pressure around the sheath until procedure is complete.</a:t>
            </a:r>
            <a:endParaRPr lang="en-US" dirty="0" smtClean="0"/>
          </a:p>
          <a:p>
            <a:pPr lvl="0" algn="just"/>
            <a:r>
              <a:rPr lang="en-IN" dirty="0" smtClean="0"/>
              <a:t>Then reverse anticoagulation and remove the sheath and prolong compression for 30-60 </a:t>
            </a:r>
            <a:r>
              <a:rPr lang="en-IN" dirty="0" err="1" smtClean="0"/>
              <a:t>minnor</a:t>
            </a:r>
            <a:r>
              <a:rPr lang="en-IN" dirty="0" smtClean="0"/>
              <a:t> placement of closure device.</a:t>
            </a:r>
            <a:endParaRPr lang="en-US" dirty="0" smtClean="0"/>
          </a:p>
          <a:p>
            <a:pPr lvl="0" algn="just"/>
            <a:r>
              <a:rPr lang="en-IN" dirty="0" smtClean="0"/>
              <a:t>If bleeding continue the urgent vascular surgeon consult to be taken.</a:t>
            </a:r>
            <a:endParaRPr lang="en-US" dirty="0" smtClean="0"/>
          </a:p>
          <a:p>
            <a:pPr>
              <a:buNone/>
            </a:pPr>
            <a:endParaRPr lang="en-US" dirty="0" smtClean="0"/>
          </a:p>
          <a:p>
            <a:pPr>
              <a:buNone/>
            </a:pPr>
            <a:endParaRPr lang="en-US" dirty="0"/>
          </a:p>
        </p:txBody>
      </p:sp>
      <p:pic>
        <p:nvPicPr>
          <p:cNvPr id="5" name="Content Placeholder 4" descr="Image result for femoral artery laceration in cardiac catheterization"/>
          <p:cNvPicPr>
            <a:picLocks noGrp="1"/>
          </p:cNvPicPr>
          <p:nvPr>
            <p:ph sz="half" idx="1"/>
          </p:nvPr>
        </p:nvPicPr>
        <p:blipFill>
          <a:blip r:embed="rId2"/>
          <a:srcRect/>
          <a:stretch>
            <a:fillRect/>
          </a:stretch>
        </p:blipFill>
        <p:spPr bwMode="auto">
          <a:xfrm>
            <a:off x="428596" y="714356"/>
            <a:ext cx="4214842"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785794"/>
            <a:ext cx="4281518" cy="5715040"/>
          </a:xfrm>
        </p:spPr>
        <p:txBody>
          <a:bodyPr>
            <a:normAutofit/>
          </a:bodyPr>
          <a:lstStyle/>
          <a:p>
            <a:pPr lvl="0">
              <a:buNone/>
            </a:pPr>
            <a:r>
              <a:rPr lang="en-IN" u="sng" dirty="0" smtClean="0"/>
              <a:t>Hematoma formation:</a:t>
            </a:r>
            <a:endParaRPr lang="en-US" u="sng" dirty="0" smtClean="0"/>
          </a:p>
          <a:p>
            <a:pPr algn="just">
              <a:buNone/>
            </a:pPr>
            <a:r>
              <a:rPr lang="en-IN" dirty="0" smtClean="0"/>
              <a:t>Hematoma is a localized swelling filled with blood.</a:t>
            </a:r>
            <a:endParaRPr lang="en-US" dirty="0" smtClean="0"/>
          </a:p>
          <a:p>
            <a:pPr algn="just">
              <a:buNone/>
            </a:pPr>
            <a:r>
              <a:rPr lang="en-IN" dirty="0" smtClean="0"/>
              <a:t>Management:</a:t>
            </a:r>
            <a:endParaRPr lang="en-US" dirty="0" smtClean="0"/>
          </a:p>
          <a:p>
            <a:pPr lvl="0" algn="just"/>
            <a:r>
              <a:rPr lang="en-IN" dirty="0" smtClean="0"/>
              <a:t>No need of surgical repair.</a:t>
            </a:r>
            <a:endParaRPr lang="en-US" dirty="0" smtClean="0"/>
          </a:p>
          <a:p>
            <a:pPr lvl="0" algn="just"/>
            <a:r>
              <a:rPr lang="en-IN" dirty="0" smtClean="0"/>
              <a:t>Presented by accurate puncture and puncture site compression or closure technique to minimize hematoma formation.</a:t>
            </a:r>
            <a:endParaRPr lang="en-US" dirty="0" smtClean="0"/>
          </a:p>
          <a:p>
            <a:pPr>
              <a:buNone/>
            </a:pPr>
            <a:endParaRPr lang="en-US" dirty="0"/>
          </a:p>
        </p:txBody>
      </p:sp>
      <p:pic>
        <p:nvPicPr>
          <p:cNvPr id="5" name="Content Placeholder 4" descr="Image result for measuring hematoma size in access site"/>
          <p:cNvPicPr>
            <a:picLocks noGrp="1"/>
          </p:cNvPicPr>
          <p:nvPr>
            <p:ph sz="half" idx="1"/>
          </p:nvPr>
        </p:nvPicPr>
        <p:blipFill>
          <a:blip r:embed="rId2" cstate="print"/>
          <a:srcRect/>
          <a:stretch>
            <a:fillRect/>
          </a:stretch>
        </p:blipFill>
        <p:spPr bwMode="auto">
          <a:xfrm>
            <a:off x="214282" y="857232"/>
            <a:ext cx="4429156" cy="5357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500042"/>
            <a:ext cx="4495800" cy="6143668"/>
          </a:xfrm>
        </p:spPr>
        <p:txBody>
          <a:bodyPr>
            <a:normAutofit lnSpcReduction="10000"/>
          </a:bodyPr>
          <a:lstStyle/>
          <a:p>
            <a:pPr lvl="0">
              <a:buNone/>
            </a:pPr>
            <a:r>
              <a:rPr lang="en-IN" u="sng" dirty="0" smtClean="0"/>
              <a:t>Retroperitoneal hematoma:</a:t>
            </a:r>
            <a:endParaRPr lang="en-US" u="sng" dirty="0" smtClean="0"/>
          </a:p>
          <a:p>
            <a:pPr algn="just"/>
            <a:r>
              <a:rPr lang="en-IN" dirty="0" smtClean="0"/>
              <a:t>When the puncture occur above the inguinal ligament and forms hematoma, is called retroperitoneal hematoma.</a:t>
            </a:r>
            <a:endParaRPr lang="en-US" dirty="0" smtClean="0"/>
          </a:p>
          <a:p>
            <a:pPr algn="just">
              <a:buNone/>
            </a:pPr>
            <a:r>
              <a:rPr lang="en-IN" dirty="0" smtClean="0"/>
              <a:t>Management:</a:t>
            </a:r>
            <a:endParaRPr lang="en-US" dirty="0" smtClean="0"/>
          </a:p>
          <a:p>
            <a:pPr lvl="0" algn="just"/>
            <a:r>
              <a:rPr lang="en-IN" dirty="0" smtClean="0"/>
              <a:t>Usually conservative, bed rest and blood transfusion.</a:t>
            </a:r>
            <a:endParaRPr lang="en-US" dirty="0" smtClean="0"/>
          </a:p>
          <a:p>
            <a:pPr lvl="0" algn="just"/>
            <a:r>
              <a:rPr lang="en-IN" dirty="0" smtClean="0"/>
              <a:t>Reversal of anticoagulation if bleeding persists or hemodynamic compromise.</a:t>
            </a:r>
            <a:endParaRPr lang="en-US" dirty="0" smtClean="0"/>
          </a:p>
          <a:p>
            <a:pPr lvl="0" algn="just">
              <a:buNone/>
            </a:pPr>
            <a:r>
              <a:rPr lang="en-IN" u="sng" dirty="0" err="1" smtClean="0"/>
              <a:t>Arteriovenous</a:t>
            </a:r>
            <a:r>
              <a:rPr lang="en-IN" u="sng" dirty="0" smtClean="0"/>
              <a:t> fistula:</a:t>
            </a:r>
            <a:endParaRPr lang="en-US" u="sng" dirty="0" smtClean="0"/>
          </a:p>
          <a:p>
            <a:pPr algn="just">
              <a:buNone/>
            </a:pPr>
            <a:r>
              <a:rPr lang="en-IN" dirty="0" smtClean="0"/>
              <a:t>Management: Surgical repair.</a:t>
            </a:r>
            <a:endParaRPr lang="en-US" dirty="0" smtClean="0"/>
          </a:p>
          <a:p>
            <a:pPr>
              <a:buNone/>
            </a:pPr>
            <a:endParaRPr lang="en-US" dirty="0"/>
          </a:p>
        </p:txBody>
      </p:sp>
      <p:pic>
        <p:nvPicPr>
          <p:cNvPr id="5" name="Content Placeholder 4" descr="Image result for complications of cardiac catheterization"/>
          <p:cNvPicPr>
            <a:picLocks noGrp="1"/>
          </p:cNvPicPr>
          <p:nvPr>
            <p:ph sz="half" idx="1"/>
          </p:nvPr>
        </p:nvPicPr>
        <p:blipFill>
          <a:blip r:embed="rId2"/>
          <a:srcRect/>
          <a:stretch>
            <a:fillRect/>
          </a:stretch>
        </p:blipFill>
        <p:spPr bwMode="auto">
          <a:xfrm>
            <a:off x="214282" y="571480"/>
            <a:ext cx="4429156" cy="2786081"/>
          </a:xfrm>
          <a:prstGeom prst="rect">
            <a:avLst/>
          </a:prstGeom>
          <a:noFill/>
          <a:ln w="9525">
            <a:noFill/>
            <a:miter lim="800000"/>
            <a:headEnd/>
            <a:tailEnd/>
          </a:ln>
        </p:spPr>
      </p:pic>
      <p:pic>
        <p:nvPicPr>
          <p:cNvPr id="6" name="Picture 5" descr="Image result for av fistula in cardiac catheterization"/>
          <p:cNvPicPr/>
          <p:nvPr/>
        </p:nvPicPr>
        <p:blipFill>
          <a:blip r:embed="rId3"/>
          <a:srcRect/>
          <a:stretch>
            <a:fillRect/>
          </a:stretch>
        </p:blipFill>
        <p:spPr bwMode="auto">
          <a:xfrm>
            <a:off x="214283" y="3357562"/>
            <a:ext cx="4429155"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428604"/>
            <a:ext cx="4495800" cy="6143668"/>
          </a:xfrm>
        </p:spPr>
        <p:txBody>
          <a:bodyPr>
            <a:normAutofit fontScale="92500" lnSpcReduction="10000"/>
          </a:bodyPr>
          <a:lstStyle/>
          <a:p>
            <a:pPr lvl="0" algn="just">
              <a:buNone/>
            </a:pPr>
            <a:r>
              <a:rPr lang="en-IN" u="sng" dirty="0" smtClean="0"/>
              <a:t>Pseudoaneurysm: 0.1-0.2%</a:t>
            </a:r>
            <a:endParaRPr lang="en-US" u="sng" dirty="0" smtClean="0"/>
          </a:p>
          <a:p>
            <a:pPr algn="just"/>
            <a:r>
              <a:rPr lang="en-IN" dirty="0" smtClean="0"/>
              <a:t>It is caused by damage to the blood vessel. Rarely, the catheter may scrape or poke a hole in a blood vessel as it’s threaded to the heart.</a:t>
            </a:r>
            <a:endParaRPr lang="en-US" dirty="0" smtClean="0"/>
          </a:p>
          <a:p>
            <a:pPr algn="just">
              <a:buNone/>
            </a:pPr>
            <a:r>
              <a:rPr lang="en-IN" dirty="0" smtClean="0"/>
              <a:t>Management:</a:t>
            </a:r>
            <a:endParaRPr lang="en-US" dirty="0" smtClean="0"/>
          </a:p>
          <a:p>
            <a:pPr lvl="0" algn="just"/>
            <a:r>
              <a:rPr lang="en-IN" dirty="0" smtClean="0"/>
              <a:t>Surgical repair or ultrasound compression are recommended to reduce the risk of rupture.</a:t>
            </a:r>
            <a:endParaRPr lang="en-US" dirty="0" smtClean="0"/>
          </a:p>
          <a:p>
            <a:pPr lvl="0" algn="just">
              <a:buNone/>
            </a:pPr>
            <a:r>
              <a:rPr lang="en-IN" u="sng" dirty="0" smtClean="0"/>
              <a:t>Arterial thrombosis:</a:t>
            </a:r>
            <a:endParaRPr lang="en-US" u="sng" dirty="0" smtClean="0"/>
          </a:p>
          <a:p>
            <a:pPr algn="just">
              <a:buNone/>
            </a:pPr>
            <a:r>
              <a:rPr lang="en-IN" dirty="0" smtClean="0"/>
              <a:t>Management:</a:t>
            </a:r>
            <a:endParaRPr lang="en-US" dirty="0" smtClean="0"/>
          </a:p>
          <a:p>
            <a:pPr lvl="0" algn="just"/>
            <a:r>
              <a:rPr lang="en-IN" dirty="0" smtClean="0"/>
              <a:t>Urgent vascular surgery or </a:t>
            </a:r>
            <a:r>
              <a:rPr lang="en-IN" dirty="0" err="1" smtClean="0"/>
              <a:t>thrombectomy</a:t>
            </a:r>
            <a:r>
              <a:rPr lang="en-IN" dirty="0" smtClean="0"/>
              <a:t>.</a:t>
            </a:r>
            <a:endParaRPr lang="en-US" dirty="0" smtClean="0"/>
          </a:p>
          <a:p>
            <a:pPr>
              <a:buNone/>
            </a:pPr>
            <a:endParaRPr lang="en-US" dirty="0"/>
          </a:p>
        </p:txBody>
      </p:sp>
      <p:pic>
        <p:nvPicPr>
          <p:cNvPr id="5" name="Content Placeholder 4" descr="Related image"/>
          <p:cNvPicPr>
            <a:picLocks noGrp="1"/>
          </p:cNvPicPr>
          <p:nvPr>
            <p:ph sz="half" idx="1"/>
          </p:nvPr>
        </p:nvPicPr>
        <p:blipFill>
          <a:blip r:embed="rId2" cstate="print"/>
          <a:srcRect/>
          <a:stretch>
            <a:fillRect/>
          </a:stretch>
        </p:blipFill>
        <p:spPr bwMode="auto">
          <a:xfrm>
            <a:off x="457200" y="571480"/>
            <a:ext cx="4114800" cy="2643205"/>
          </a:xfrm>
          <a:prstGeom prst="rect">
            <a:avLst/>
          </a:prstGeom>
          <a:noFill/>
          <a:ln w="9525">
            <a:noFill/>
            <a:miter lim="800000"/>
            <a:headEnd/>
            <a:tailEnd/>
          </a:ln>
        </p:spPr>
      </p:pic>
      <p:pic>
        <p:nvPicPr>
          <p:cNvPr id="6" name="Picture 5" descr="Image result for arterial thrombosis"/>
          <p:cNvPicPr/>
          <p:nvPr/>
        </p:nvPicPr>
        <p:blipFill>
          <a:blip r:embed="rId3"/>
          <a:srcRect/>
          <a:stretch>
            <a:fillRect/>
          </a:stretch>
        </p:blipFill>
        <p:spPr bwMode="auto">
          <a:xfrm>
            <a:off x="428597" y="3143248"/>
            <a:ext cx="4214842" cy="3357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500042"/>
            <a:ext cx="4352956" cy="6072230"/>
          </a:xfrm>
        </p:spPr>
        <p:txBody>
          <a:bodyPr>
            <a:normAutofit fontScale="92500" lnSpcReduction="20000"/>
          </a:bodyPr>
          <a:lstStyle/>
          <a:p>
            <a:pPr lvl="0" algn="just">
              <a:buNone/>
            </a:pPr>
            <a:r>
              <a:rPr lang="en-IN" u="sng" dirty="0" smtClean="0"/>
              <a:t>Arrhythmias:</a:t>
            </a:r>
            <a:endParaRPr lang="en-US" u="sng" dirty="0" smtClean="0"/>
          </a:p>
          <a:p>
            <a:pPr algn="just"/>
            <a:r>
              <a:rPr lang="en-IN" dirty="0" smtClean="0"/>
              <a:t>It is an irregular heart beat or rhythm.</a:t>
            </a:r>
            <a:endParaRPr lang="en-US" dirty="0" smtClean="0"/>
          </a:p>
          <a:p>
            <a:pPr algn="just">
              <a:buNone/>
            </a:pPr>
            <a:r>
              <a:rPr lang="en-IN" dirty="0" smtClean="0"/>
              <a:t>Management:</a:t>
            </a:r>
            <a:endParaRPr lang="en-US" dirty="0" smtClean="0"/>
          </a:p>
          <a:p>
            <a:pPr lvl="0" algn="just"/>
            <a:r>
              <a:rPr lang="en-IN" dirty="0" err="1" smtClean="0"/>
              <a:t>Antiarrythmic</a:t>
            </a:r>
            <a:r>
              <a:rPr lang="en-IN" dirty="0" smtClean="0"/>
              <a:t> drug.</a:t>
            </a:r>
            <a:endParaRPr lang="en-US" dirty="0" smtClean="0"/>
          </a:p>
          <a:p>
            <a:pPr lvl="0" algn="just"/>
            <a:r>
              <a:rPr lang="en-IN" dirty="0" smtClean="0"/>
              <a:t>Pace maker.</a:t>
            </a:r>
            <a:endParaRPr lang="en-US" dirty="0" smtClean="0"/>
          </a:p>
          <a:p>
            <a:pPr lvl="0" algn="just"/>
            <a:r>
              <a:rPr lang="en-IN" dirty="0" smtClean="0"/>
              <a:t>Electro </a:t>
            </a:r>
            <a:r>
              <a:rPr lang="en-IN" dirty="0" err="1" smtClean="0"/>
              <a:t>cardioversion</a:t>
            </a:r>
            <a:r>
              <a:rPr lang="en-IN" dirty="0" smtClean="0"/>
              <a:t>.</a:t>
            </a:r>
            <a:endParaRPr lang="en-US" dirty="0" smtClean="0"/>
          </a:p>
          <a:p>
            <a:pPr lvl="0" algn="just">
              <a:buNone/>
            </a:pPr>
            <a:r>
              <a:rPr lang="en-IN" u="sng" dirty="0" err="1" smtClean="0"/>
              <a:t>Vasovagal</a:t>
            </a:r>
            <a:r>
              <a:rPr lang="en-IN" u="sng" dirty="0" smtClean="0"/>
              <a:t> reaction:</a:t>
            </a:r>
            <a:endParaRPr lang="en-US" u="sng" dirty="0" smtClean="0"/>
          </a:p>
          <a:p>
            <a:pPr algn="just"/>
            <a:r>
              <a:rPr lang="en-IN" dirty="0" smtClean="0"/>
              <a:t>It includes bradycardia, hypotension, and sweating.</a:t>
            </a:r>
            <a:endParaRPr lang="en-US" dirty="0" smtClean="0"/>
          </a:p>
          <a:p>
            <a:pPr algn="just">
              <a:buNone/>
            </a:pPr>
            <a:r>
              <a:rPr lang="en-IN" dirty="0" smtClean="0"/>
              <a:t>Management:</a:t>
            </a:r>
            <a:endParaRPr lang="en-US" dirty="0" smtClean="0"/>
          </a:p>
          <a:p>
            <a:pPr lvl="0" algn="just"/>
            <a:r>
              <a:rPr lang="en-IN" dirty="0" smtClean="0"/>
              <a:t>Fluid volume administration.</a:t>
            </a:r>
            <a:endParaRPr lang="en-US" dirty="0" smtClean="0"/>
          </a:p>
          <a:p>
            <a:pPr lvl="0" algn="just"/>
            <a:r>
              <a:rPr lang="en-IN" dirty="0" smtClean="0"/>
              <a:t>Atropine and removal of painful stimulus.</a:t>
            </a:r>
            <a:endParaRPr lang="en-US" dirty="0" smtClean="0"/>
          </a:p>
          <a:p>
            <a:pPr>
              <a:buNone/>
            </a:pPr>
            <a:endParaRPr lang="en-US" dirty="0"/>
          </a:p>
        </p:txBody>
      </p:sp>
      <p:pic>
        <p:nvPicPr>
          <p:cNvPr id="5" name="Content Placeholder 4" descr="Image result for heart attack"/>
          <p:cNvPicPr>
            <a:picLocks noGrp="1"/>
          </p:cNvPicPr>
          <p:nvPr>
            <p:ph sz="half" idx="1"/>
          </p:nvPr>
        </p:nvPicPr>
        <p:blipFill>
          <a:blip r:embed="rId2" cstate="print"/>
          <a:srcRect/>
          <a:stretch>
            <a:fillRect/>
          </a:stretch>
        </p:blipFill>
        <p:spPr bwMode="auto">
          <a:xfrm>
            <a:off x="357158" y="571481"/>
            <a:ext cx="4143404" cy="2714643"/>
          </a:xfrm>
          <a:prstGeom prst="rect">
            <a:avLst/>
          </a:prstGeom>
          <a:noFill/>
          <a:ln w="9525">
            <a:noFill/>
            <a:miter lim="800000"/>
            <a:headEnd/>
            <a:tailEnd/>
          </a:ln>
        </p:spPr>
      </p:pic>
      <p:pic>
        <p:nvPicPr>
          <p:cNvPr id="6" name="Picture 5" descr="Related image"/>
          <p:cNvPicPr/>
          <p:nvPr/>
        </p:nvPicPr>
        <p:blipFill>
          <a:blip r:embed="rId3"/>
          <a:srcRect/>
          <a:stretch>
            <a:fillRect/>
          </a:stretch>
        </p:blipFill>
        <p:spPr bwMode="auto">
          <a:xfrm>
            <a:off x="357159" y="3357562"/>
            <a:ext cx="4071965"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en-US" dirty="0"/>
          </a:p>
        </p:txBody>
      </p:sp>
      <p:sp>
        <p:nvSpPr>
          <p:cNvPr id="4" name="Content Placeholder 3"/>
          <p:cNvSpPr>
            <a:spLocks noGrp="1"/>
          </p:cNvSpPr>
          <p:nvPr>
            <p:ph sz="half" idx="2"/>
          </p:nvPr>
        </p:nvSpPr>
        <p:spPr>
          <a:xfrm>
            <a:off x="4648200" y="428604"/>
            <a:ext cx="4281518" cy="5697559"/>
          </a:xfrm>
        </p:spPr>
        <p:txBody>
          <a:bodyPr>
            <a:normAutofit/>
          </a:bodyPr>
          <a:lstStyle/>
          <a:p>
            <a:pPr lvl="0">
              <a:buNone/>
            </a:pPr>
            <a:r>
              <a:rPr lang="en-IN" u="sng" dirty="0" smtClean="0"/>
              <a:t>Perforation of heart and great vessels.(leads to pericardial effusion)</a:t>
            </a:r>
            <a:endParaRPr lang="en-US" u="sng" dirty="0" smtClean="0"/>
          </a:p>
          <a:p>
            <a:pPr>
              <a:buNone/>
            </a:pPr>
            <a:r>
              <a:rPr lang="en-IN" dirty="0" smtClean="0"/>
              <a:t>		It is a collection of fluid in pericardial sac.</a:t>
            </a:r>
            <a:endParaRPr lang="en-US" dirty="0" smtClean="0"/>
          </a:p>
          <a:p>
            <a:pPr>
              <a:buNone/>
            </a:pPr>
            <a:r>
              <a:rPr lang="en-IN" dirty="0" smtClean="0"/>
              <a:t>Management:</a:t>
            </a:r>
            <a:endParaRPr lang="en-US" dirty="0" smtClean="0"/>
          </a:p>
          <a:p>
            <a:pPr lvl="0"/>
            <a:r>
              <a:rPr lang="en-IN" dirty="0" smtClean="0"/>
              <a:t>Urgent </a:t>
            </a:r>
            <a:r>
              <a:rPr lang="en-IN" dirty="0" err="1" smtClean="0"/>
              <a:t>pericardiocentesis</a:t>
            </a:r>
            <a:r>
              <a:rPr lang="en-IN" dirty="0" smtClean="0"/>
              <a:t> (Removal of fluid from pericardial sac)</a:t>
            </a:r>
            <a:endParaRPr lang="en-US" dirty="0" smtClean="0"/>
          </a:p>
          <a:p>
            <a:pPr lvl="0"/>
            <a:r>
              <a:rPr lang="en-IN" dirty="0" smtClean="0"/>
              <a:t>Reversal of anticoagulation by </a:t>
            </a:r>
            <a:r>
              <a:rPr lang="en-IN" dirty="0" err="1" smtClean="0"/>
              <a:t>protamine</a:t>
            </a:r>
            <a:r>
              <a:rPr lang="en-IN" dirty="0" smtClean="0"/>
              <a:t>.</a:t>
            </a:r>
            <a:endParaRPr lang="en-US" dirty="0" smtClean="0"/>
          </a:p>
          <a:p>
            <a:pPr>
              <a:buNone/>
            </a:pPr>
            <a:endParaRPr lang="en-US" dirty="0"/>
          </a:p>
        </p:txBody>
      </p:sp>
      <p:pic>
        <p:nvPicPr>
          <p:cNvPr id="5" name="Content Placeholder 4" descr="Image result for pericardial effusion"/>
          <p:cNvPicPr>
            <a:picLocks noGrp="1"/>
          </p:cNvPicPr>
          <p:nvPr>
            <p:ph sz="half" idx="1"/>
          </p:nvPr>
        </p:nvPicPr>
        <p:blipFill>
          <a:blip r:embed="rId2"/>
          <a:srcRect/>
          <a:stretch>
            <a:fillRect/>
          </a:stretch>
        </p:blipFill>
        <p:spPr bwMode="auto">
          <a:xfrm>
            <a:off x="214282" y="714357"/>
            <a:ext cx="4429156" cy="2786081"/>
          </a:xfrm>
          <a:prstGeom prst="rect">
            <a:avLst/>
          </a:prstGeom>
          <a:noFill/>
          <a:ln w="9525">
            <a:noFill/>
            <a:miter lim="800000"/>
            <a:headEnd/>
            <a:tailEnd/>
          </a:ln>
        </p:spPr>
      </p:pic>
      <p:pic>
        <p:nvPicPr>
          <p:cNvPr id="6" name="Picture 5" descr="Image result for pericardiocentesis"/>
          <p:cNvPicPr/>
          <p:nvPr/>
        </p:nvPicPr>
        <p:blipFill>
          <a:blip r:embed="rId3"/>
          <a:srcRect b="21538"/>
          <a:stretch>
            <a:fillRect/>
          </a:stretch>
        </p:blipFill>
        <p:spPr bwMode="auto">
          <a:xfrm>
            <a:off x="357159" y="3571876"/>
            <a:ext cx="4500594"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IN" sz="3600" dirty="0" smtClean="0"/>
              <a:t>RIGHT HEART CATHETERIZATION</a:t>
            </a:r>
            <a:endParaRPr lang="en-IN" sz="3600" dirty="0"/>
          </a:p>
        </p:txBody>
      </p:sp>
      <p:sp>
        <p:nvSpPr>
          <p:cNvPr id="4" name="Content Placeholder 3"/>
          <p:cNvSpPr>
            <a:spLocks noGrp="1"/>
          </p:cNvSpPr>
          <p:nvPr>
            <p:ph sz="half" idx="2"/>
          </p:nvPr>
        </p:nvSpPr>
        <p:spPr>
          <a:xfrm>
            <a:off x="4648200" y="1484784"/>
            <a:ext cx="4038600" cy="4641379"/>
          </a:xfrm>
        </p:spPr>
        <p:txBody>
          <a:bodyPr/>
          <a:lstStyle/>
          <a:p>
            <a:pPr algn="just">
              <a:buNone/>
            </a:pPr>
            <a:r>
              <a:rPr lang="en-IN" dirty="0" smtClean="0"/>
              <a:t>		</a:t>
            </a:r>
            <a:r>
              <a:rPr lang="en-IN" sz="3200" dirty="0" smtClean="0"/>
              <a:t>During </a:t>
            </a:r>
            <a:r>
              <a:rPr lang="en-IN" sz="3200" dirty="0"/>
              <a:t>right heart </a:t>
            </a:r>
            <a:r>
              <a:rPr lang="en-IN" sz="3200" dirty="0" err="1" smtClean="0"/>
              <a:t>catheterization,a</a:t>
            </a:r>
            <a:r>
              <a:rPr lang="en-IN" sz="3200" dirty="0" smtClean="0"/>
              <a:t> </a:t>
            </a:r>
            <a:r>
              <a:rPr lang="en-IN" sz="3200" dirty="0"/>
              <a:t>vein from the neck, arm, or leg is used to enter the right side of the heart to measure pressures and oxygen content.</a:t>
            </a:r>
          </a:p>
        </p:txBody>
      </p:sp>
      <p:pic>
        <p:nvPicPr>
          <p:cNvPr id="5" name="Content Placeholder 4" descr="Right Heart Catheter"/>
          <p:cNvPicPr>
            <a:picLocks noGrp="1"/>
          </p:cNvPicPr>
          <p:nvPr>
            <p:ph sz="half" idx="1"/>
          </p:nvPr>
        </p:nvPicPr>
        <p:blipFill>
          <a:blip r:embed="rId2" cstate="print"/>
          <a:srcRect/>
          <a:stretch>
            <a:fillRect/>
          </a:stretch>
        </p:blipFill>
        <p:spPr bwMode="auto">
          <a:xfrm>
            <a:off x="573881" y="1052513"/>
            <a:ext cx="3805238" cy="507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428604"/>
            <a:ext cx="4352956" cy="6215106"/>
          </a:xfrm>
        </p:spPr>
        <p:txBody>
          <a:bodyPr>
            <a:normAutofit fontScale="92500" lnSpcReduction="20000"/>
          </a:bodyPr>
          <a:lstStyle/>
          <a:p>
            <a:pPr lvl="0">
              <a:buNone/>
            </a:pPr>
            <a:r>
              <a:rPr lang="en-IN" u="sng" dirty="0" smtClean="0"/>
              <a:t>Allergic reaction:</a:t>
            </a:r>
            <a:endParaRPr lang="en-US" u="sng" dirty="0" smtClean="0"/>
          </a:p>
          <a:p>
            <a:pPr algn="just"/>
            <a:r>
              <a:rPr lang="en-IN" dirty="0" smtClean="0"/>
              <a:t>It is the allergic reaction caused by injection of dye.</a:t>
            </a:r>
            <a:endParaRPr lang="en-US" dirty="0" smtClean="0"/>
          </a:p>
          <a:p>
            <a:pPr algn="just">
              <a:buNone/>
            </a:pPr>
            <a:r>
              <a:rPr lang="en-IN" dirty="0" smtClean="0"/>
              <a:t>Management:</a:t>
            </a:r>
            <a:endParaRPr lang="en-US" dirty="0" smtClean="0"/>
          </a:p>
          <a:p>
            <a:pPr lvl="0" algn="just"/>
            <a:r>
              <a:rPr lang="en-IN" dirty="0" smtClean="0"/>
              <a:t>If anaphylactic reaction, then use epinephrine 1:10000, administered IV every minute until pulse restored.</a:t>
            </a:r>
            <a:endParaRPr lang="en-US" dirty="0" smtClean="0"/>
          </a:p>
          <a:p>
            <a:pPr lvl="0" algn="just"/>
            <a:r>
              <a:rPr lang="en-IN" dirty="0" smtClean="0"/>
              <a:t>IV fluids infused rapidly as overall fluid status warrants.</a:t>
            </a:r>
            <a:endParaRPr lang="en-US" dirty="0" smtClean="0"/>
          </a:p>
          <a:p>
            <a:pPr lvl="0" algn="just"/>
            <a:r>
              <a:rPr lang="en-IN" dirty="0" smtClean="0"/>
              <a:t>Consider </a:t>
            </a:r>
            <a:r>
              <a:rPr lang="en-IN" dirty="0" err="1" smtClean="0"/>
              <a:t>vasopressor</a:t>
            </a:r>
            <a:r>
              <a:rPr lang="en-IN" dirty="0" smtClean="0"/>
              <a:t> if hypotension does not responds.</a:t>
            </a:r>
            <a:endParaRPr lang="en-US" dirty="0" smtClean="0"/>
          </a:p>
          <a:p>
            <a:pPr lvl="0" algn="just"/>
            <a:r>
              <a:rPr lang="en-IN" dirty="0" smtClean="0"/>
              <a:t>IV hydrocortisone.</a:t>
            </a:r>
            <a:endParaRPr lang="en-US" dirty="0" smtClean="0"/>
          </a:p>
          <a:p>
            <a:pPr lvl="0" algn="just"/>
            <a:r>
              <a:rPr lang="en-IN" dirty="0" smtClean="0"/>
              <a:t>If bradycardia consider atropine.</a:t>
            </a:r>
            <a:endParaRPr lang="en-US" dirty="0" smtClean="0"/>
          </a:p>
          <a:p>
            <a:pPr>
              <a:buNone/>
            </a:pPr>
            <a:endParaRPr lang="en-US" dirty="0"/>
          </a:p>
        </p:txBody>
      </p:sp>
      <p:pic>
        <p:nvPicPr>
          <p:cNvPr id="5" name="Content Placeholder 4" descr="Related image"/>
          <p:cNvPicPr>
            <a:picLocks noGrp="1"/>
          </p:cNvPicPr>
          <p:nvPr>
            <p:ph sz="half" idx="1"/>
          </p:nvPr>
        </p:nvPicPr>
        <p:blipFill>
          <a:blip r:embed="rId2"/>
          <a:srcRect/>
          <a:stretch>
            <a:fillRect/>
          </a:stretch>
        </p:blipFill>
        <p:spPr bwMode="auto">
          <a:xfrm>
            <a:off x="214282" y="571480"/>
            <a:ext cx="4357718"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357166"/>
            <a:ext cx="4281518" cy="6286544"/>
          </a:xfrm>
        </p:spPr>
        <p:txBody>
          <a:bodyPr>
            <a:normAutofit fontScale="85000" lnSpcReduction="10000"/>
          </a:bodyPr>
          <a:lstStyle/>
          <a:p>
            <a:pPr lvl="0" algn="just">
              <a:buNone/>
            </a:pPr>
            <a:r>
              <a:rPr lang="en-IN" u="sng" dirty="0" smtClean="0"/>
              <a:t>Infection:</a:t>
            </a:r>
            <a:endParaRPr lang="en-US" u="sng" dirty="0" smtClean="0"/>
          </a:p>
          <a:p>
            <a:pPr algn="just">
              <a:buNone/>
            </a:pPr>
            <a:r>
              <a:rPr lang="en-IN" dirty="0" smtClean="0"/>
              <a:t>Management:</a:t>
            </a:r>
            <a:endParaRPr lang="en-US" dirty="0" smtClean="0"/>
          </a:p>
          <a:p>
            <a:pPr lvl="0" algn="just"/>
            <a:r>
              <a:rPr lang="en-IN" dirty="0" smtClean="0"/>
              <a:t>Importance of hand washing, caps, gloves, gown and mask to protect patient.</a:t>
            </a:r>
            <a:endParaRPr lang="en-US" dirty="0" smtClean="0"/>
          </a:p>
          <a:p>
            <a:pPr lvl="0" algn="just">
              <a:buNone/>
            </a:pPr>
            <a:r>
              <a:rPr lang="en-IN" u="sng" dirty="0" smtClean="0"/>
              <a:t>Hypotension:</a:t>
            </a:r>
            <a:endParaRPr lang="en-US" u="sng" dirty="0" smtClean="0"/>
          </a:p>
          <a:p>
            <a:pPr lvl="0" algn="just"/>
            <a:r>
              <a:rPr lang="en-IN" dirty="0" smtClean="0"/>
              <a:t>Volume expansion in hypovolemic state, look for the source of bleeding.</a:t>
            </a:r>
            <a:endParaRPr lang="en-US" dirty="0" smtClean="0"/>
          </a:p>
          <a:p>
            <a:pPr lvl="0" algn="just"/>
            <a:r>
              <a:rPr lang="en-IN" dirty="0" smtClean="0"/>
              <a:t>Low BP with inappropriate bradycardia, then atropine can be given.</a:t>
            </a:r>
            <a:endParaRPr lang="en-US" dirty="0" smtClean="0"/>
          </a:p>
          <a:p>
            <a:pPr lvl="0" algn="just">
              <a:buNone/>
            </a:pPr>
            <a:r>
              <a:rPr lang="en-IN" u="sng" dirty="0" smtClean="0"/>
              <a:t>Volume overload:</a:t>
            </a:r>
            <a:endParaRPr lang="en-US" u="sng" dirty="0" smtClean="0"/>
          </a:p>
          <a:p>
            <a:pPr lvl="0" algn="just"/>
            <a:r>
              <a:rPr lang="en-IN" dirty="0" smtClean="0"/>
              <a:t>Support the patient with diuretics, morphine and nitrates if pulmonary </a:t>
            </a:r>
            <a:r>
              <a:rPr lang="en-IN" dirty="0" err="1" smtClean="0"/>
              <a:t>edema</a:t>
            </a:r>
            <a:r>
              <a:rPr lang="en-IN" dirty="0" smtClean="0"/>
              <a:t> present.</a:t>
            </a:r>
            <a:endParaRPr lang="en-US" dirty="0" smtClean="0"/>
          </a:p>
          <a:p>
            <a:pPr>
              <a:buNone/>
            </a:pPr>
            <a:endParaRPr lang="en-US" dirty="0"/>
          </a:p>
        </p:txBody>
      </p:sp>
      <p:pic>
        <p:nvPicPr>
          <p:cNvPr id="5" name="Content Placeholder 4" descr="Image result for infection at catheter access site"/>
          <p:cNvPicPr>
            <a:picLocks noGrp="1"/>
          </p:cNvPicPr>
          <p:nvPr>
            <p:ph sz="half" idx="1"/>
          </p:nvPr>
        </p:nvPicPr>
        <p:blipFill>
          <a:blip r:embed="rId2"/>
          <a:srcRect/>
          <a:stretch>
            <a:fillRect/>
          </a:stretch>
        </p:blipFill>
        <p:spPr bwMode="auto">
          <a:xfrm>
            <a:off x="428596" y="428605"/>
            <a:ext cx="4067204" cy="2571768"/>
          </a:xfrm>
          <a:prstGeom prst="rect">
            <a:avLst/>
          </a:prstGeom>
          <a:noFill/>
          <a:ln w="9525">
            <a:noFill/>
            <a:miter lim="800000"/>
            <a:headEnd/>
            <a:tailEnd/>
          </a:ln>
        </p:spPr>
      </p:pic>
      <p:pic>
        <p:nvPicPr>
          <p:cNvPr id="6" name="Picture 5" descr="Image result for hypotension"/>
          <p:cNvPicPr/>
          <p:nvPr/>
        </p:nvPicPr>
        <p:blipFill>
          <a:blip r:embed="rId3"/>
          <a:srcRect/>
          <a:stretch>
            <a:fillRect/>
          </a:stretch>
        </p:blipFill>
        <p:spPr bwMode="auto">
          <a:xfrm>
            <a:off x="428596" y="3000372"/>
            <a:ext cx="1955053" cy="3357586"/>
          </a:xfrm>
          <a:prstGeom prst="rect">
            <a:avLst/>
          </a:prstGeom>
          <a:noFill/>
          <a:ln w="9525">
            <a:noFill/>
            <a:miter lim="800000"/>
            <a:headEnd/>
            <a:tailEnd/>
          </a:ln>
        </p:spPr>
      </p:pic>
      <p:pic>
        <p:nvPicPr>
          <p:cNvPr id="7" name="Picture 6" descr="Image result for volume overload"/>
          <p:cNvPicPr/>
          <p:nvPr/>
        </p:nvPicPr>
        <p:blipFill>
          <a:blip r:embed="rId4"/>
          <a:srcRect/>
          <a:stretch>
            <a:fillRect/>
          </a:stretch>
        </p:blipFill>
        <p:spPr bwMode="auto">
          <a:xfrm>
            <a:off x="2643174" y="3000372"/>
            <a:ext cx="1906270"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928670"/>
            <a:ext cx="4038600" cy="5715040"/>
          </a:xfrm>
        </p:spPr>
        <p:txBody>
          <a:bodyPr>
            <a:normAutofit/>
          </a:bodyPr>
          <a:lstStyle/>
          <a:p>
            <a:pPr algn="just">
              <a:buNone/>
            </a:pPr>
            <a:r>
              <a:rPr lang="en-IN" dirty="0" smtClean="0"/>
              <a:t>		In general, people who have angioplasty can walk around within 6 hours after the procedure. Complete recovery takes a week or less. Keep the area where the catheter was inserted dry for 24 to 48 hours. If the catheter was inserted into patient arm, recovery is often faster.</a:t>
            </a:r>
            <a:endParaRPr lang="en-US" dirty="0" smtClean="0"/>
          </a:p>
          <a:p>
            <a:pPr>
              <a:buNone/>
            </a:pPr>
            <a:endParaRPr lang="en-US" dirty="0"/>
          </a:p>
        </p:txBody>
      </p:sp>
      <p:sp>
        <p:nvSpPr>
          <p:cNvPr id="1025" name="Rectangle 1"/>
          <p:cNvSpPr>
            <a:spLocks noGrp="1" noChangeArrowheads="1"/>
          </p:cNvSpPr>
          <p:nvPr>
            <p:ph type="title"/>
          </p:nvPr>
        </p:nvSpPr>
        <p:spPr bwMode="auto">
          <a:xfrm>
            <a:off x="457200" y="274638"/>
            <a:ext cx="850790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PATIENT EDUCATION ABOUT SELF CARE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Content Placeholder 5" descr="Image result for patient education"/>
          <p:cNvPicPr>
            <a:picLocks noGrp="1"/>
          </p:cNvPicPr>
          <p:nvPr>
            <p:ph sz="half" idx="1"/>
          </p:nvPr>
        </p:nvPicPr>
        <p:blipFill>
          <a:blip r:embed="rId2"/>
          <a:srcRect/>
          <a:stretch>
            <a:fillRect/>
          </a:stretch>
        </p:blipFill>
        <p:spPr bwMode="auto">
          <a:xfrm>
            <a:off x="285720" y="1071546"/>
            <a:ext cx="4210080"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28604"/>
            <a:ext cx="8401080" cy="6072230"/>
          </a:xfrm>
        </p:spPr>
        <p:txBody>
          <a:bodyPr>
            <a:normAutofit fontScale="92500" lnSpcReduction="10000"/>
          </a:bodyPr>
          <a:lstStyle/>
          <a:p>
            <a:pPr algn="just" fontAlgn="base">
              <a:buNone/>
            </a:pPr>
            <a:r>
              <a:rPr lang="en-IN" dirty="0" smtClean="0"/>
              <a:t>If the doctor put the catheter in through patient groin:</a:t>
            </a:r>
            <a:endParaRPr lang="en-US" dirty="0" smtClean="0"/>
          </a:p>
          <a:p>
            <a:pPr lvl="0" algn="just" fontAlgn="base"/>
            <a:r>
              <a:rPr lang="en-IN" dirty="0" smtClean="0"/>
              <a:t>Walking short distances on a flat surface is OK. Limit going up and downstairs to around twice a day for the first 2 to 3 days.</a:t>
            </a:r>
            <a:endParaRPr lang="en-US" dirty="0" smtClean="0"/>
          </a:p>
          <a:p>
            <a:pPr lvl="0" algn="just" fontAlgn="base"/>
            <a:r>
              <a:rPr lang="en-IN" dirty="0" smtClean="0"/>
              <a:t>DO NOT do hard work, drive, squat lift heavy objects, or play sports for at least 2 days, or until health care provider tells, it is OK.</a:t>
            </a:r>
            <a:endParaRPr lang="en-US" dirty="0" smtClean="0"/>
          </a:p>
          <a:p>
            <a:pPr algn="just" fontAlgn="base">
              <a:buNone/>
            </a:pPr>
            <a:r>
              <a:rPr lang="en-IN" dirty="0" smtClean="0"/>
              <a:t>If the doctor put the catheter in patient arm:</a:t>
            </a:r>
            <a:endParaRPr lang="en-US" dirty="0" smtClean="0"/>
          </a:p>
          <a:p>
            <a:pPr lvl="0" algn="just" fontAlgn="base"/>
            <a:r>
              <a:rPr lang="en-IN" dirty="0" smtClean="0"/>
              <a:t>DO NOT lift anything heavier than 10 pounds (4.5 kilograms). (This is a little more than a gallon of milk).</a:t>
            </a:r>
            <a:endParaRPr lang="en-US" dirty="0" smtClean="0"/>
          </a:p>
          <a:p>
            <a:pPr lvl="0" algn="just" fontAlgn="base"/>
            <a:r>
              <a:rPr lang="en-IN" dirty="0" smtClean="0"/>
              <a:t>DO NOT do any heavy pushing, pulling, or twisting.</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14282" y="428604"/>
            <a:ext cx="8715436" cy="6215106"/>
          </a:xfrm>
        </p:spPr>
        <p:txBody>
          <a:bodyPr>
            <a:normAutofit fontScale="77500" lnSpcReduction="20000"/>
          </a:bodyPr>
          <a:lstStyle/>
          <a:p>
            <a:pPr algn="just" fontAlgn="base">
              <a:buNone/>
            </a:pPr>
            <a:r>
              <a:rPr lang="en-IN" dirty="0" smtClean="0"/>
              <a:t>For a catheter in patient groin or arm:</a:t>
            </a:r>
            <a:endParaRPr lang="en-US" dirty="0" smtClean="0"/>
          </a:p>
          <a:p>
            <a:pPr lvl="0" algn="just" fontAlgn="base"/>
            <a:r>
              <a:rPr lang="en-IN" dirty="0" smtClean="0"/>
              <a:t>Avoid sexual activity for 2 to 5 days. Ask the doctor when it will be OK to start again.</a:t>
            </a:r>
            <a:endParaRPr lang="en-US" dirty="0" smtClean="0"/>
          </a:p>
          <a:p>
            <a:pPr lvl="0" algn="just" fontAlgn="base"/>
            <a:r>
              <a:rPr lang="en-IN" dirty="0" smtClean="0"/>
              <a:t>Client should be able to return to work in 2 to 3 days if he DO NOT do heavy work.</a:t>
            </a:r>
            <a:endParaRPr lang="en-US" dirty="0" smtClean="0"/>
          </a:p>
          <a:p>
            <a:pPr lvl="0" algn="just" fontAlgn="base"/>
            <a:r>
              <a:rPr lang="en-IN" dirty="0" smtClean="0"/>
              <a:t>DO NOT take a bath or swim for the first week. Patient may take showers, but make sure the area where the catheter was inserted does not get wet for the first 24 to 48 hours.</a:t>
            </a:r>
            <a:endParaRPr lang="en-US" dirty="0" smtClean="0"/>
          </a:p>
          <a:p>
            <a:pPr lvl="0" algn="just" fontAlgn="base"/>
            <a:r>
              <a:rPr lang="en-IN" dirty="0" smtClean="0"/>
              <a:t>Patient will need to take care of his incision.</a:t>
            </a:r>
            <a:endParaRPr lang="en-US" dirty="0" smtClean="0"/>
          </a:p>
          <a:p>
            <a:pPr lvl="0" algn="just" fontAlgn="base"/>
            <a:r>
              <a:rPr lang="en-IN" dirty="0" smtClean="0"/>
              <a:t>Tell the client how often to change the dressing.</a:t>
            </a:r>
            <a:endParaRPr lang="en-US" dirty="0" smtClean="0"/>
          </a:p>
          <a:p>
            <a:pPr lvl="0" algn="just" fontAlgn="base"/>
            <a:r>
              <a:rPr lang="en-IN" dirty="0" smtClean="0"/>
              <a:t>If incision bleeds, lie down and put pressure on it for 30 minutes. </a:t>
            </a:r>
            <a:endParaRPr lang="en-US" dirty="0" smtClean="0"/>
          </a:p>
          <a:p>
            <a:pPr lvl="0" algn="just" fontAlgn="base"/>
            <a:r>
              <a:rPr lang="en-IN" dirty="0" smtClean="0"/>
              <a:t>Take the medicines exactly as health care provider tells. DO NOT stop taking them without talking to heath care provider.</a:t>
            </a:r>
            <a:endParaRPr lang="en-US" dirty="0" smtClean="0"/>
          </a:p>
          <a:p>
            <a:pPr lvl="0" algn="just" fontAlgn="base"/>
            <a:r>
              <a:rPr lang="en-IN" dirty="0" smtClean="0"/>
              <a:t>Patient should eat a heart-healthy diet, exercise, and follow a healthy lifestyle. Health care provider can refer the client to other health experts who can help client learn about exercise and healthy foods that will fit into his lifestyle.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b="1" dirty="0" smtClean="0"/>
              <a:t>CONCLUSION</a:t>
            </a:r>
            <a:endParaRPr lang="en-US" b="1" dirty="0"/>
          </a:p>
        </p:txBody>
      </p:sp>
      <p:sp>
        <p:nvSpPr>
          <p:cNvPr id="4" name="Content Placeholder 3"/>
          <p:cNvSpPr>
            <a:spLocks noGrp="1"/>
          </p:cNvSpPr>
          <p:nvPr>
            <p:ph sz="half" idx="2"/>
          </p:nvPr>
        </p:nvSpPr>
        <p:spPr>
          <a:xfrm>
            <a:off x="4648200" y="1071546"/>
            <a:ext cx="4281518" cy="5286412"/>
          </a:xfrm>
        </p:spPr>
        <p:txBody>
          <a:bodyPr>
            <a:normAutofit fontScale="92500" lnSpcReduction="20000"/>
          </a:bodyPr>
          <a:lstStyle/>
          <a:p>
            <a:pPr algn="just">
              <a:buNone/>
            </a:pPr>
            <a:r>
              <a:rPr lang="en-IN" dirty="0" smtClean="0"/>
              <a:t>		The rising number of cardiac catheterizations performed and advances in pharmaceuticals and technology mean that nurses need to be ever more vigilant in assessing for vascular complications in post cardiac catheterization patients. Nurses can help to develop protocols and policies to ensure a consistent approach to the care of patients undergoing cardiac catheterization in their facility.</a:t>
            </a:r>
            <a:endParaRPr lang="en-US" dirty="0" smtClean="0"/>
          </a:p>
          <a:p>
            <a:pPr>
              <a:buNone/>
            </a:pPr>
            <a:endParaRPr lang="en-US" dirty="0"/>
          </a:p>
        </p:txBody>
      </p:sp>
      <p:pic>
        <p:nvPicPr>
          <p:cNvPr id="7" name="Content Placeholder 6" descr="Image result for CONCLUSION"/>
          <p:cNvPicPr>
            <a:picLocks noGrp="1"/>
          </p:cNvPicPr>
          <p:nvPr>
            <p:ph sz="half" idx="1"/>
          </p:nvPr>
        </p:nvPicPr>
        <p:blipFill>
          <a:blip r:embed="rId2"/>
          <a:srcRect/>
          <a:stretch>
            <a:fillRect/>
          </a:stretch>
        </p:blipFill>
        <p:spPr bwMode="auto">
          <a:xfrm>
            <a:off x="457200" y="1000108"/>
            <a:ext cx="403860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4" name="Content Placeholder 3" descr="Image result for thank you for listening"/>
          <p:cNvPicPr>
            <a:picLocks noGrp="1"/>
          </p:cNvPicPr>
          <p:nvPr>
            <p:ph idx="1"/>
          </p:nvPr>
        </p:nvPicPr>
        <p:blipFill>
          <a:blip r:embed="rId2"/>
          <a:srcRect/>
          <a:stretch>
            <a:fillRect/>
          </a:stretch>
        </p:blipFill>
        <p:spPr bwMode="auto">
          <a:xfrm>
            <a:off x="571472" y="857232"/>
            <a:ext cx="8286808"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N" sz="3600" dirty="0" smtClean="0"/>
              <a:t>LEFT HEART CATHETERIZATION</a:t>
            </a:r>
            <a:endParaRPr lang="en-IN" sz="3600" dirty="0"/>
          </a:p>
        </p:txBody>
      </p:sp>
      <p:sp>
        <p:nvSpPr>
          <p:cNvPr id="4" name="Content Placeholder 3"/>
          <p:cNvSpPr>
            <a:spLocks noGrp="1"/>
          </p:cNvSpPr>
          <p:nvPr>
            <p:ph sz="half" idx="2"/>
          </p:nvPr>
        </p:nvSpPr>
        <p:spPr>
          <a:xfrm>
            <a:off x="4648200" y="1196752"/>
            <a:ext cx="4038600" cy="4929411"/>
          </a:xfrm>
        </p:spPr>
        <p:txBody>
          <a:bodyPr>
            <a:normAutofit fontScale="92500"/>
          </a:bodyPr>
          <a:lstStyle/>
          <a:p>
            <a:pPr algn="just"/>
            <a:r>
              <a:rPr lang="en-IN" dirty="0"/>
              <a:t>During left heart catheterization, an artery from the wrist, arm, or leg is used to enter the left side of the heart, usually to perform coronary angiography, which refers to the injection of contrast dye into the coronary arteries to determine the amount of blockage from atherosclerotic plaque.</a:t>
            </a:r>
          </a:p>
          <a:p>
            <a:endParaRPr lang="en-IN" dirty="0"/>
          </a:p>
        </p:txBody>
      </p:sp>
      <p:pic>
        <p:nvPicPr>
          <p:cNvPr id="5" name="Content Placeholder 4" descr="Left Heart Catheter"/>
          <p:cNvPicPr>
            <a:picLocks noGrp="1"/>
          </p:cNvPicPr>
          <p:nvPr>
            <p:ph sz="half" idx="1"/>
          </p:nvPr>
        </p:nvPicPr>
        <p:blipFill>
          <a:blip r:embed="rId2" cstate="print"/>
          <a:srcRect/>
          <a:stretch>
            <a:fillRect/>
          </a:stretch>
        </p:blipFill>
        <p:spPr bwMode="auto">
          <a:xfrm>
            <a:off x="628054" y="1196975"/>
            <a:ext cx="3696891"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a:t>INDICATIONS</a:t>
            </a:r>
          </a:p>
        </p:txBody>
      </p:sp>
      <p:sp>
        <p:nvSpPr>
          <p:cNvPr id="4" name="Content Placeholder 3"/>
          <p:cNvSpPr>
            <a:spLocks noGrp="1"/>
          </p:cNvSpPr>
          <p:nvPr>
            <p:ph sz="half" idx="2"/>
          </p:nvPr>
        </p:nvSpPr>
        <p:spPr>
          <a:xfrm>
            <a:off x="4648200" y="1052736"/>
            <a:ext cx="4244280" cy="5073427"/>
          </a:xfrm>
        </p:spPr>
        <p:txBody>
          <a:bodyPr>
            <a:normAutofit fontScale="92500"/>
          </a:bodyPr>
          <a:lstStyle/>
          <a:p>
            <a:pPr lvl="0" algn="just"/>
            <a:r>
              <a:rPr lang="en-IN" dirty="0"/>
              <a:t>Heart </a:t>
            </a:r>
            <a:r>
              <a:rPr lang="en-IN" dirty="0" smtClean="0"/>
              <a:t>Attack</a:t>
            </a:r>
            <a:endParaRPr lang="en-IN" dirty="0"/>
          </a:p>
          <a:p>
            <a:pPr lvl="0" algn="just"/>
            <a:r>
              <a:rPr lang="en-IN" dirty="0"/>
              <a:t>Abnormal Stress Test</a:t>
            </a:r>
          </a:p>
          <a:p>
            <a:pPr lvl="0" algn="just"/>
            <a:r>
              <a:rPr lang="en-IN" dirty="0"/>
              <a:t>New-onset unexplained heart failure</a:t>
            </a:r>
          </a:p>
          <a:p>
            <a:pPr lvl="0" algn="just"/>
            <a:r>
              <a:rPr lang="en-IN" dirty="0"/>
              <a:t>Survival of sudden cardiac death or dangerous cardiac arrhythmia</a:t>
            </a:r>
          </a:p>
          <a:p>
            <a:pPr lvl="0" algn="just"/>
            <a:r>
              <a:rPr lang="en-IN" dirty="0"/>
              <a:t>Persistent chest pain despite optimal medical therapy</a:t>
            </a:r>
          </a:p>
          <a:p>
            <a:pPr lvl="0" algn="just"/>
            <a:r>
              <a:rPr lang="en-IN" dirty="0"/>
              <a:t>Workup of suspected </a:t>
            </a:r>
            <a:r>
              <a:rPr lang="en-IN" dirty="0" err="1"/>
              <a:t>Prinzmetal</a:t>
            </a:r>
            <a:r>
              <a:rPr lang="en-IN" dirty="0"/>
              <a:t> Angina</a:t>
            </a:r>
          </a:p>
          <a:p>
            <a:endParaRPr lang="en-IN" dirty="0"/>
          </a:p>
        </p:txBody>
      </p:sp>
      <p:pic>
        <p:nvPicPr>
          <p:cNvPr id="5" name="Content Placeholder 4" descr="Image result for heart attack"/>
          <p:cNvPicPr>
            <a:picLocks noGrp="1"/>
          </p:cNvPicPr>
          <p:nvPr>
            <p:ph sz="half" idx="1"/>
          </p:nvPr>
        </p:nvPicPr>
        <p:blipFill>
          <a:blip r:embed="rId2" cstate="print"/>
          <a:srcRect/>
          <a:stretch>
            <a:fillRect/>
          </a:stretch>
        </p:blipFill>
        <p:spPr bwMode="auto">
          <a:xfrm>
            <a:off x="683568" y="1412775"/>
            <a:ext cx="1944215" cy="4176465"/>
          </a:xfrm>
          <a:prstGeom prst="rect">
            <a:avLst/>
          </a:prstGeom>
          <a:noFill/>
          <a:ln w="9525">
            <a:noFill/>
            <a:miter lim="800000"/>
            <a:headEnd/>
            <a:tailEnd/>
          </a:ln>
        </p:spPr>
      </p:pic>
      <p:pic>
        <p:nvPicPr>
          <p:cNvPr id="7" name="Picture 6" descr="Image result for cardiac arrhythmia"/>
          <p:cNvPicPr/>
          <p:nvPr/>
        </p:nvPicPr>
        <p:blipFill>
          <a:blip r:embed="rId3" cstate="print"/>
          <a:srcRect/>
          <a:stretch>
            <a:fillRect/>
          </a:stretch>
        </p:blipFill>
        <p:spPr bwMode="auto">
          <a:xfrm>
            <a:off x="2627784" y="1412776"/>
            <a:ext cx="180020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b="1" dirty="0"/>
              <a:t>INVESTIGATIVE TECHNIQUES</a:t>
            </a:r>
          </a:p>
        </p:txBody>
      </p:sp>
      <p:sp>
        <p:nvSpPr>
          <p:cNvPr id="4" name="Content Placeholder 3"/>
          <p:cNvSpPr>
            <a:spLocks noGrp="1"/>
          </p:cNvSpPr>
          <p:nvPr>
            <p:ph sz="half" idx="2"/>
          </p:nvPr>
        </p:nvSpPr>
        <p:spPr>
          <a:xfrm>
            <a:off x="4932040" y="1052736"/>
            <a:ext cx="3960440" cy="5400600"/>
          </a:xfrm>
        </p:spPr>
        <p:txBody>
          <a:bodyPr>
            <a:normAutofit fontScale="85000" lnSpcReduction="10000"/>
          </a:bodyPr>
          <a:lstStyle/>
          <a:p>
            <a:pPr lvl="0" algn="just"/>
            <a:r>
              <a:rPr lang="en-IN" dirty="0"/>
              <a:t>to measure </a:t>
            </a:r>
            <a:r>
              <a:rPr lang="en-IN" dirty="0" err="1"/>
              <a:t>intracardiac</a:t>
            </a:r>
            <a:r>
              <a:rPr lang="en-IN" dirty="0"/>
              <a:t> and </a:t>
            </a:r>
            <a:r>
              <a:rPr lang="en-IN" u="sng" dirty="0">
                <a:hlinkClick r:id="rId2" tooltip="Circulatory system"/>
              </a:rPr>
              <a:t>intravascular</a:t>
            </a:r>
            <a:r>
              <a:rPr lang="en-IN" dirty="0"/>
              <a:t> </a:t>
            </a:r>
            <a:r>
              <a:rPr lang="en-IN" u="sng" dirty="0">
                <a:hlinkClick r:id="rId3" tooltip="Blood pressure"/>
              </a:rPr>
              <a:t>blood pressures</a:t>
            </a:r>
            <a:endParaRPr lang="en-IN" dirty="0"/>
          </a:p>
          <a:p>
            <a:pPr lvl="0" algn="just"/>
            <a:r>
              <a:rPr lang="en-IN" dirty="0"/>
              <a:t>to take tissue samples for </a:t>
            </a:r>
            <a:r>
              <a:rPr lang="en-IN" u="sng" dirty="0">
                <a:hlinkClick r:id="rId4" tooltip="Biopsy"/>
              </a:rPr>
              <a:t>biopsy</a:t>
            </a:r>
            <a:endParaRPr lang="en-IN" dirty="0"/>
          </a:p>
          <a:p>
            <a:pPr lvl="0" algn="just"/>
            <a:r>
              <a:rPr lang="en-IN" dirty="0"/>
              <a:t>to inject various agents for measuring blood flow in the heart; also to detect and quantify the presence of an </a:t>
            </a:r>
            <a:r>
              <a:rPr lang="en-IN" dirty="0" err="1"/>
              <a:t>intracardiac</a:t>
            </a:r>
            <a:r>
              <a:rPr lang="en-IN" dirty="0"/>
              <a:t> </a:t>
            </a:r>
            <a:r>
              <a:rPr lang="en-IN" u="sng" dirty="0">
                <a:hlinkClick r:id="rId5" tooltip="Shunt (medical)"/>
              </a:rPr>
              <a:t>shunt</a:t>
            </a:r>
            <a:endParaRPr lang="en-IN" dirty="0"/>
          </a:p>
          <a:p>
            <a:pPr lvl="0" algn="just"/>
            <a:r>
              <a:rPr lang="en-IN" dirty="0"/>
              <a:t>to inject </a:t>
            </a:r>
            <a:r>
              <a:rPr lang="en-IN" u="sng" dirty="0">
                <a:hlinkClick r:id="rId6" tooltip="Radiocontrast"/>
              </a:rPr>
              <a:t>contrast agents</a:t>
            </a:r>
            <a:r>
              <a:rPr lang="en-IN" dirty="0"/>
              <a:t> in order to study the shape of the heart vessels and chambers and how they change as the heart beats</a:t>
            </a:r>
          </a:p>
          <a:p>
            <a:endParaRPr lang="en-IN" dirty="0"/>
          </a:p>
        </p:txBody>
      </p:sp>
      <p:pic>
        <p:nvPicPr>
          <p:cNvPr id="5" name="Content Placeholder 4" descr="Image result for coronary stent"/>
          <p:cNvPicPr>
            <a:picLocks noGrp="1"/>
          </p:cNvPicPr>
          <p:nvPr>
            <p:ph sz="half" idx="1"/>
          </p:nvPr>
        </p:nvPicPr>
        <p:blipFill>
          <a:blip r:embed="rId7" cstate="print"/>
          <a:srcRect/>
          <a:stretch>
            <a:fillRect/>
          </a:stretch>
        </p:blipFill>
        <p:spPr bwMode="auto">
          <a:xfrm>
            <a:off x="179512" y="1124745"/>
            <a:ext cx="2160240" cy="2304255"/>
          </a:xfrm>
          <a:prstGeom prst="rect">
            <a:avLst/>
          </a:prstGeom>
          <a:noFill/>
          <a:ln w="9525">
            <a:noFill/>
            <a:miter lim="800000"/>
            <a:headEnd/>
            <a:tailEnd/>
          </a:ln>
        </p:spPr>
      </p:pic>
      <p:pic>
        <p:nvPicPr>
          <p:cNvPr id="6" name="Picture 5" descr="Related image"/>
          <p:cNvPicPr/>
          <p:nvPr/>
        </p:nvPicPr>
        <p:blipFill>
          <a:blip r:embed="rId8" cstate="print"/>
          <a:srcRect/>
          <a:stretch>
            <a:fillRect/>
          </a:stretch>
        </p:blipFill>
        <p:spPr bwMode="auto">
          <a:xfrm>
            <a:off x="251521" y="3356992"/>
            <a:ext cx="2088232" cy="2952328"/>
          </a:xfrm>
          <a:prstGeom prst="rect">
            <a:avLst/>
          </a:prstGeom>
          <a:noFill/>
          <a:ln w="9525">
            <a:noFill/>
            <a:miter lim="800000"/>
            <a:headEnd/>
            <a:tailEnd/>
          </a:ln>
        </p:spPr>
      </p:pic>
      <p:pic>
        <p:nvPicPr>
          <p:cNvPr id="7" name="Picture 6" descr="Image result for INJECTING DYE INTO CORONARY ARTERY"/>
          <p:cNvPicPr/>
          <p:nvPr/>
        </p:nvPicPr>
        <p:blipFill>
          <a:blip r:embed="rId9" cstate="print"/>
          <a:srcRect/>
          <a:stretch>
            <a:fillRect/>
          </a:stretch>
        </p:blipFill>
        <p:spPr bwMode="auto">
          <a:xfrm>
            <a:off x="2339752" y="1124744"/>
            <a:ext cx="2520280"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N" sz="4000" b="1" dirty="0"/>
              <a:t>CONTRAINDICATIONS</a:t>
            </a:r>
            <a:endParaRPr lang="en-IN" sz="4000" dirty="0"/>
          </a:p>
        </p:txBody>
      </p:sp>
      <p:sp>
        <p:nvSpPr>
          <p:cNvPr id="4" name="Content Placeholder 3"/>
          <p:cNvSpPr>
            <a:spLocks noGrp="1"/>
          </p:cNvSpPr>
          <p:nvPr>
            <p:ph sz="half" idx="2"/>
          </p:nvPr>
        </p:nvSpPr>
        <p:spPr>
          <a:xfrm>
            <a:off x="4648200" y="1412776"/>
            <a:ext cx="4038600" cy="5112568"/>
          </a:xfrm>
        </p:spPr>
        <p:txBody>
          <a:bodyPr/>
          <a:lstStyle/>
          <a:p>
            <a:pPr lvl="0"/>
            <a:r>
              <a:rPr lang="en-IN" dirty="0" smtClean="0"/>
              <a:t>Severe uncontrolled hypertension</a:t>
            </a:r>
          </a:p>
          <a:p>
            <a:pPr lvl="0"/>
            <a:r>
              <a:rPr lang="en-IN" dirty="0" smtClean="0"/>
              <a:t>Ventricular arrhythmias</a:t>
            </a:r>
          </a:p>
          <a:p>
            <a:pPr lvl="0"/>
            <a:r>
              <a:rPr lang="en-IN" dirty="0" smtClean="0"/>
              <a:t>Acute stroke</a:t>
            </a:r>
          </a:p>
          <a:p>
            <a:pPr lvl="0"/>
            <a:r>
              <a:rPr lang="en-IN" dirty="0" smtClean="0"/>
              <a:t>Severe </a:t>
            </a:r>
            <a:r>
              <a:rPr lang="en-IN" dirty="0" err="1" smtClean="0"/>
              <a:t>anemia</a:t>
            </a:r>
            <a:endParaRPr lang="en-IN" dirty="0" smtClean="0"/>
          </a:p>
          <a:p>
            <a:pPr lvl="0"/>
            <a:r>
              <a:rPr lang="en-IN" dirty="0" smtClean="0"/>
              <a:t>Active gastrointestinal bleeding</a:t>
            </a:r>
          </a:p>
          <a:p>
            <a:pPr lvl="0"/>
            <a:r>
              <a:rPr lang="en-IN" dirty="0" smtClean="0"/>
              <a:t>Allergy to radiographic contrast</a:t>
            </a:r>
          </a:p>
        </p:txBody>
      </p:sp>
      <p:pic>
        <p:nvPicPr>
          <p:cNvPr id="5" name="Content Placeholder 4" descr="Image result for acute stroke"/>
          <p:cNvPicPr>
            <a:picLocks noGrp="1"/>
          </p:cNvPicPr>
          <p:nvPr>
            <p:ph sz="half" idx="1"/>
          </p:nvPr>
        </p:nvPicPr>
        <p:blipFill>
          <a:blip r:embed="rId2" cstate="print"/>
          <a:srcRect/>
          <a:stretch>
            <a:fillRect/>
          </a:stretch>
        </p:blipFill>
        <p:spPr bwMode="auto">
          <a:xfrm>
            <a:off x="457200" y="1268760"/>
            <a:ext cx="4038600" cy="2592288"/>
          </a:xfrm>
          <a:prstGeom prst="rect">
            <a:avLst/>
          </a:prstGeom>
          <a:noFill/>
          <a:ln w="9525">
            <a:noFill/>
            <a:miter lim="800000"/>
            <a:headEnd/>
            <a:tailEnd/>
          </a:ln>
        </p:spPr>
      </p:pic>
      <p:pic>
        <p:nvPicPr>
          <p:cNvPr id="6" name="Picture 5" descr="Image result for gastrointestinal bleeding"/>
          <p:cNvPicPr/>
          <p:nvPr/>
        </p:nvPicPr>
        <p:blipFill>
          <a:blip r:embed="rId3" cstate="print"/>
          <a:srcRect/>
          <a:stretch>
            <a:fillRect/>
          </a:stretch>
        </p:blipFill>
        <p:spPr bwMode="auto">
          <a:xfrm>
            <a:off x="467545" y="3861048"/>
            <a:ext cx="4032447"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b="1" dirty="0" smtClean="0"/>
              <a:t>CONTRAINDICATIONS</a:t>
            </a:r>
            <a:endParaRPr lang="en-IN" dirty="0"/>
          </a:p>
        </p:txBody>
      </p:sp>
      <p:sp>
        <p:nvSpPr>
          <p:cNvPr id="4" name="Content Placeholder 3"/>
          <p:cNvSpPr>
            <a:spLocks noGrp="1"/>
          </p:cNvSpPr>
          <p:nvPr>
            <p:ph sz="half" idx="2"/>
          </p:nvPr>
        </p:nvSpPr>
        <p:spPr>
          <a:xfrm>
            <a:off x="4648200" y="1340768"/>
            <a:ext cx="4038600" cy="4785395"/>
          </a:xfrm>
        </p:spPr>
        <p:txBody>
          <a:bodyPr>
            <a:normAutofit fontScale="92500"/>
          </a:bodyPr>
          <a:lstStyle/>
          <a:p>
            <a:pPr lvl="0"/>
            <a:r>
              <a:rPr lang="en-IN" dirty="0" smtClean="0"/>
              <a:t>Acute renal failure</a:t>
            </a:r>
          </a:p>
          <a:p>
            <a:pPr lvl="0"/>
            <a:r>
              <a:rPr lang="en-IN" dirty="0" smtClean="0"/>
              <a:t>Uncompensated congestive failure (so that the patient cannot lie flat)</a:t>
            </a:r>
          </a:p>
          <a:p>
            <a:pPr lvl="0"/>
            <a:r>
              <a:rPr lang="en-IN" dirty="0" smtClean="0"/>
              <a:t>Unexplained febrile illness or untreated active infection</a:t>
            </a:r>
          </a:p>
          <a:p>
            <a:pPr lvl="0"/>
            <a:r>
              <a:rPr lang="en-IN" dirty="0" smtClean="0"/>
              <a:t>Electrolyte abnormalities (</a:t>
            </a:r>
            <a:r>
              <a:rPr lang="en-IN" dirty="0" err="1" smtClean="0"/>
              <a:t>eg</a:t>
            </a:r>
            <a:r>
              <a:rPr lang="en-IN" dirty="0" smtClean="0"/>
              <a:t>, </a:t>
            </a:r>
            <a:r>
              <a:rPr lang="en-IN" dirty="0" err="1" smtClean="0"/>
              <a:t>hypokalemia</a:t>
            </a:r>
            <a:r>
              <a:rPr lang="en-IN" dirty="0" smtClean="0"/>
              <a:t>)</a:t>
            </a:r>
          </a:p>
          <a:p>
            <a:pPr lvl="0"/>
            <a:r>
              <a:rPr lang="en-IN" dirty="0" smtClean="0"/>
              <a:t>Severe </a:t>
            </a:r>
            <a:r>
              <a:rPr lang="en-IN" dirty="0" err="1" smtClean="0"/>
              <a:t>coagulopathy</a:t>
            </a:r>
            <a:endParaRPr lang="en-IN" dirty="0" smtClean="0"/>
          </a:p>
          <a:p>
            <a:endParaRPr lang="en-IN" dirty="0"/>
          </a:p>
        </p:txBody>
      </p:sp>
      <p:pic>
        <p:nvPicPr>
          <p:cNvPr id="5" name="Content Placeholder 4" descr="Image result for acute renal failure"/>
          <p:cNvPicPr>
            <a:picLocks noGrp="1"/>
          </p:cNvPicPr>
          <p:nvPr>
            <p:ph sz="half" idx="1"/>
          </p:nvPr>
        </p:nvPicPr>
        <p:blipFill>
          <a:blip r:embed="rId2" cstate="print"/>
          <a:srcRect/>
          <a:stretch>
            <a:fillRect/>
          </a:stretch>
        </p:blipFill>
        <p:spPr bwMode="auto">
          <a:xfrm>
            <a:off x="571500" y="1196752"/>
            <a:ext cx="4072508" cy="2808312"/>
          </a:xfrm>
          <a:prstGeom prst="rect">
            <a:avLst/>
          </a:prstGeom>
          <a:noFill/>
          <a:ln w="9525">
            <a:noFill/>
            <a:miter lim="800000"/>
            <a:headEnd/>
            <a:tailEnd/>
          </a:ln>
        </p:spPr>
      </p:pic>
      <p:pic>
        <p:nvPicPr>
          <p:cNvPr id="6" name="Picture 5" descr="Related image"/>
          <p:cNvPicPr/>
          <p:nvPr/>
        </p:nvPicPr>
        <p:blipFill>
          <a:blip r:embed="rId3" cstate="print"/>
          <a:srcRect/>
          <a:stretch>
            <a:fillRect/>
          </a:stretch>
        </p:blipFill>
        <p:spPr bwMode="auto">
          <a:xfrm>
            <a:off x="323528" y="4077072"/>
            <a:ext cx="4320480" cy="2088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2100</Words>
  <Application>Microsoft Office PowerPoint</Application>
  <PresentationFormat>On-screen Show (4:3)</PresentationFormat>
  <Paragraphs>225</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Office Theme</vt:lpstr>
      <vt:lpstr>CARDIAC CATHETERIZATION</vt:lpstr>
      <vt:lpstr>INTRODUCTION</vt:lpstr>
      <vt:lpstr>DEFINITION</vt:lpstr>
      <vt:lpstr>RIGHT HEART CATHETERIZATION</vt:lpstr>
      <vt:lpstr>LEFT HEART CATHETERIZATION</vt:lpstr>
      <vt:lpstr>INDICATIONS</vt:lpstr>
      <vt:lpstr>INVESTIGATIVE TECHNIQUES</vt:lpstr>
      <vt:lpstr>CONTRAINDICATIONS</vt:lpstr>
      <vt:lpstr>CONTRAINDICATIONS</vt:lpstr>
      <vt:lpstr> EQUIPMENT  </vt:lpstr>
      <vt:lpstr>EQUIPMENT</vt:lpstr>
      <vt:lpstr>EQUIPMENT</vt:lpstr>
      <vt:lpstr>EQUIPMENT</vt:lpstr>
      <vt:lpstr>APPROACH CONSIDERATIONS</vt:lpstr>
      <vt:lpstr>APPROACH CONSIDERATIONS</vt:lpstr>
      <vt:lpstr>PATIENT PREPARATION</vt:lpstr>
      <vt:lpstr>PATIENT PREPARATION</vt:lpstr>
      <vt:lpstr>Premedication of the patient</vt:lpstr>
      <vt:lpstr>PowerPoint Presentation</vt:lpstr>
      <vt:lpstr>PROCEDURE</vt:lpstr>
      <vt:lpstr>PROCEDURE</vt:lpstr>
      <vt:lpstr>MONITORING &amp; FOLLOW-UP</vt:lpstr>
      <vt:lpstr>MONITORING &amp; FOLLOW-UP</vt:lpstr>
      <vt:lpstr>MONITORING &amp; FOLLOW-UP</vt:lpstr>
      <vt:lpstr>MONITORING &amp; FOLLOW-UP</vt:lpstr>
      <vt:lpstr>OTHER CONSIDERATIONS</vt:lpstr>
      <vt:lpstr>PowerPoint Presentation</vt:lpstr>
      <vt:lpstr>`</vt:lpstr>
      <vt:lpstr>PowerPoint Presentation</vt:lpstr>
      <vt:lpstr>PowerPoint Presentation</vt:lpstr>
      <vt:lpstr>PowerPoint Presentation</vt:lpstr>
      <vt:lpstr>PREVENTION AND MANAGEMENT OF COMPLICATIONS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EDUCATION ABOUT SELF CARE</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CATHETERIZATION</dc:title>
  <dc:creator>Guest</dc:creator>
  <cp:lastModifiedBy>Black Mind</cp:lastModifiedBy>
  <cp:revision>54</cp:revision>
  <cp:lastPrinted>2018-08-03T06:21:44Z</cp:lastPrinted>
  <dcterms:created xsi:type="dcterms:W3CDTF">2018-06-21T06:43:48Z</dcterms:created>
  <dcterms:modified xsi:type="dcterms:W3CDTF">2018-08-03T11:37:37Z</dcterms:modified>
</cp:coreProperties>
</file>